
<file path=[Content_Types].xml><?xml version="1.0" encoding="utf-8"?>
<Types xmlns="http://schemas.openxmlformats.org/package/2006/content-types">
  <Default Extension="fntdata" ContentType="application/x-fontdata"/>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Open Sans" panose="020B0606030504020204" pitchFamily="34" charset="0"/>
      <p:regular r:id="rId17"/>
      <p:bold r:id="rId18"/>
      <p:italic r:id="rId19"/>
      <p:boldItalic r:id="rId20"/>
    </p:embeddedFont>
    <p:embeddedFont>
      <p:font typeface="PT Sans Narrow" panose="020B0506020203020204" pitchFamily="34" charset="77"/>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9"/>
    <p:restoredTop sz="74060"/>
  </p:normalViewPr>
  <p:slideViewPr>
    <p:cSldViewPr snapToGrid="0">
      <p:cViewPr varScale="1">
        <p:scale>
          <a:sx n="106" d="100"/>
          <a:sy n="106" d="100"/>
        </p:scale>
        <p:origin x="179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Im gemma, this is my fourth year project presentation on a mobile app to capture graduate attribute reflections.</a:t>
            </a:r>
            <a:endParaRPr/>
          </a:p>
          <a:p>
            <a:pPr marL="0" lvl="0" indent="0" algn="l" rtl="0">
              <a:spcBef>
                <a:spcPts val="0"/>
              </a:spcBef>
              <a:spcAft>
                <a:spcPts val="0"/>
              </a:spcAft>
              <a:buNone/>
            </a:pPr>
            <a:endParaRPr/>
          </a:p>
          <a:p>
            <a:pPr marL="0" lvl="0" indent="0" algn="l" rtl="0">
              <a:spcBef>
                <a:spcPts val="0"/>
              </a:spcBef>
              <a:spcAft>
                <a:spcPts val="0"/>
              </a:spcAft>
              <a:buNone/>
            </a:pPr>
            <a:r>
              <a:rPr lang="en"/>
              <a:t>(7 seconds)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cc41b152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cc41b152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final application implemented several features to encourage reflection and increase awareness of graduate attributes within students.</a:t>
            </a:r>
            <a:endParaRPr dirty="0"/>
          </a:p>
          <a:p>
            <a:pPr marL="0" lvl="0" indent="0" algn="l" rtl="0">
              <a:spcBef>
                <a:spcPts val="0"/>
              </a:spcBef>
              <a:spcAft>
                <a:spcPts val="0"/>
              </a:spcAft>
              <a:buNone/>
            </a:pPr>
            <a:r>
              <a:rPr lang="en" dirty="0"/>
              <a:t>Users can learn about graduate skills in the home page by scrolling through each skill as seen in this slide. From here users would be able to navigate to any section of the application.</a:t>
            </a:r>
            <a:endParaRPr dirty="0"/>
          </a:p>
          <a:p>
            <a:pPr marL="0" lvl="0" indent="0" algn="l" rtl="0">
              <a:spcBef>
                <a:spcPts val="0"/>
              </a:spcBef>
              <a:spcAft>
                <a:spcPts val="0"/>
              </a:spcAft>
              <a:buNone/>
            </a:pPr>
            <a:r>
              <a:rPr lang="en" dirty="0"/>
              <a:t>The settings page provides users with useful links, an about </a:t>
            </a:r>
            <a:r>
              <a:rPr lang="en" dirty="0" err="1"/>
              <a:t>gradreflect</a:t>
            </a:r>
            <a:r>
              <a:rPr lang="en" dirty="0"/>
              <a:t> page to describe how to use the app and the ability to turn on notification and switch between light and dark theme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cc41b152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cc41b152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Within the notes section of the application users can create and delete a note. The creation of a note uses CBT framed questions to support reflection. The note entry form provides users with a help button for each question, detailing how to answer and reflect for the question with an example. Users can select a skill from the predefined list and choose an emotional response through a sliding scale to make reflection easier. </a:t>
            </a:r>
            <a:endParaRPr/>
          </a:p>
          <a:p>
            <a:pPr marL="0" lvl="0" indent="0" algn="l" rtl="0">
              <a:spcBef>
                <a:spcPts val="0"/>
              </a:spcBef>
              <a:spcAft>
                <a:spcPts val="0"/>
              </a:spcAft>
              <a:buNone/>
            </a:pPr>
            <a:r>
              <a:rPr lang="en"/>
              <a:t>Users can delete and review a note previously made, but cannot edit it, to replicate the written journaling used in CBT.</a:t>
            </a:r>
            <a:endParaRPr/>
          </a:p>
          <a:p>
            <a:pPr marL="0" lvl="0" indent="0" algn="l" rtl="0">
              <a:spcBef>
                <a:spcPts val="0"/>
              </a:spcBef>
              <a:spcAft>
                <a:spcPts val="0"/>
              </a:spcAft>
              <a:buNone/>
            </a:pPr>
            <a:r>
              <a:rPr lang="en"/>
              <a:t>Users are able to filter the list of notes created by search for the title or skill type.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cc41b152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cc41b152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Within the recordings page users are able to record an audio note with and without a name provided into the name field and play it back. Users can later create fully written notes from these recordings, but the audio format with no framework provided allows users to speak about an experience freely. </a:t>
            </a:r>
            <a:endParaRPr dirty="0"/>
          </a:p>
          <a:p>
            <a:pPr marL="0" lvl="0" indent="0" algn="l" rtl="0">
              <a:spcBef>
                <a:spcPts val="0"/>
              </a:spcBef>
              <a:spcAft>
                <a:spcPts val="0"/>
              </a:spcAft>
              <a:buNone/>
            </a:pPr>
            <a:r>
              <a:rPr lang="en" dirty="0"/>
              <a:t>Within the statistics page users can view metrics about their written notes including number of notes total, average words per note, average words per note for each skill, average emotional response for each skill and number of notes written for each skill. This is intended to highlight to users where they have and have not developed their skills and how they feel about experiences involving these skills.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cc41b152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cc41b152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evaluate the app, participants were given remote control over the application over a Zoom call and asked to complete a set of tasks, exploring each feature of the app. </a:t>
            </a:r>
            <a:endParaRPr/>
          </a:p>
          <a:p>
            <a:pPr marL="0" lvl="0" indent="0" algn="l" rtl="0">
              <a:spcBef>
                <a:spcPts val="0"/>
              </a:spcBef>
              <a:spcAft>
                <a:spcPts val="0"/>
              </a:spcAft>
              <a:buNone/>
            </a:pPr>
            <a:r>
              <a:rPr lang="en"/>
              <a:t>Following this users were directed to a two part survey. The first section focussed on usability, whilst the second focussed on how users felt about the features in the application and whether they were enjoyable, useful and whether they would want to use them again.</a:t>
            </a:r>
            <a:endParaRPr/>
          </a:p>
          <a:p>
            <a:pPr marL="0" lvl="0" indent="0" algn="l" rtl="0">
              <a:spcBef>
                <a:spcPts val="0"/>
              </a:spcBef>
              <a:spcAft>
                <a:spcPts val="0"/>
              </a:spcAft>
              <a:buNone/>
            </a:pPr>
            <a:endParaRPr/>
          </a:p>
          <a:p>
            <a:pPr marL="0" lvl="0" indent="0" algn="l" rtl="0">
              <a:spcBef>
                <a:spcPts val="0"/>
              </a:spcBef>
              <a:spcAft>
                <a:spcPts val="0"/>
              </a:spcAft>
              <a:buNone/>
            </a:pPr>
            <a:r>
              <a:rPr lang="en"/>
              <a:t>From the monitored evaluation over Zoom it was demonstrated that the aims of the project had been met. Users were able to easily make a note of reflection, use both written and audio form, turn on reminders, and the app appeared easy for them to use and assisted their reflection.</a:t>
            </a:r>
            <a:endParaRPr/>
          </a:p>
          <a:p>
            <a:pPr marL="0" lvl="0" indent="0" algn="l" rtl="0">
              <a:spcBef>
                <a:spcPts val="0"/>
              </a:spcBef>
              <a:spcAft>
                <a:spcPts val="0"/>
              </a:spcAft>
              <a:buNone/>
            </a:pPr>
            <a:endParaRPr/>
          </a:p>
          <a:p>
            <a:pPr marL="0" lvl="0" indent="0" algn="l" rtl="0">
              <a:spcBef>
                <a:spcPts val="0"/>
              </a:spcBef>
              <a:spcAft>
                <a:spcPts val="0"/>
              </a:spcAft>
              <a:buNone/>
            </a:pPr>
            <a:r>
              <a:rPr lang="en"/>
              <a:t>From the first part of the survey, it was clear that users felt the application was highly usable, as can be seen in the average responses in this graph, with only three of Nielsen’s usability heuristics receiving less than a perfect score. In the comments about each of their answers participants stated the app was intuitive and easy to use.</a:t>
            </a:r>
            <a:endParaRPr/>
          </a:p>
          <a:p>
            <a:pPr marL="0" lvl="0" indent="0" algn="l" rtl="0">
              <a:spcBef>
                <a:spcPts val="0"/>
              </a:spcBef>
              <a:spcAft>
                <a:spcPts val="0"/>
              </a:spcAft>
              <a:buNone/>
            </a:pPr>
            <a:endParaRPr/>
          </a:p>
          <a:p>
            <a:pPr marL="0" lvl="0" indent="0" algn="l" rtl="0">
              <a:spcBef>
                <a:spcPts val="0"/>
              </a:spcBef>
              <a:spcAft>
                <a:spcPts val="0"/>
              </a:spcAft>
              <a:buNone/>
            </a:pPr>
            <a:r>
              <a:rPr lang="en"/>
              <a:t>In the seconds section of the survey, all participants stated they enjoy the features of the app with one stating however that stats were not their strong point. The users all stated that they would use the app in the future.</a:t>
            </a:r>
            <a:endParaRPr/>
          </a:p>
          <a:p>
            <a:pPr marL="0" lvl="0" indent="0" algn="l" rtl="0">
              <a:spcBef>
                <a:spcPts val="0"/>
              </a:spcBef>
              <a:spcAft>
                <a:spcPts val="0"/>
              </a:spcAft>
              <a:buNone/>
            </a:pPr>
            <a:endParaRPr/>
          </a:p>
          <a:p>
            <a:pPr marL="0" lvl="0" indent="0" algn="l" rtl="0">
              <a:spcBef>
                <a:spcPts val="0"/>
              </a:spcBef>
              <a:spcAft>
                <a:spcPts val="0"/>
              </a:spcAft>
              <a:buNone/>
            </a:pPr>
            <a:r>
              <a:rPr lang="en"/>
              <a:t>During the evaluation future work was identified both by the evaluator and the participants. Work suggested by participants was being able to view a filtered list of notes by clicking on a specific skill card, and the ability to set goals and receive milestone achievements.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cc41b152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cc41b152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conclusion this project involved the creation on a mobile app to capture graduate attribute reflections, using Cognitive </a:t>
            </a:r>
            <a:r>
              <a:rPr lang="en" dirty="0" err="1"/>
              <a:t>Behavioural</a:t>
            </a:r>
            <a:r>
              <a:rPr lang="en" dirty="0"/>
              <a:t> Therapy techniques to provide a supportive framework for students to meaningfully reflect.</a:t>
            </a:r>
            <a:endParaRPr dirty="0"/>
          </a:p>
          <a:p>
            <a:pPr marL="0" lvl="0" indent="0" algn="l" rtl="0">
              <a:spcBef>
                <a:spcPts val="0"/>
              </a:spcBef>
              <a:spcAft>
                <a:spcPts val="0"/>
              </a:spcAft>
              <a:buNone/>
            </a:pPr>
            <a:r>
              <a:rPr lang="en" dirty="0"/>
              <a:t>User evaluations found the program easy to use, and met the requirements set out early in design.</a:t>
            </a:r>
            <a:endParaRPr dirty="0"/>
          </a:p>
          <a:p>
            <a:pPr marL="0" lvl="0" indent="0" algn="l" rtl="0">
              <a:spcBef>
                <a:spcPts val="0"/>
              </a:spcBef>
              <a:spcAft>
                <a:spcPts val="0"/>
              </a:spcAft>
              <a:buNone/>
            </a:pPr>
            <a:r>
              <a:rPr lang="en" dirty="0"/>
              <a:t>Future work includes adding the ability to filter the notes via the skill cards, adding goals and milestone achievements as well as other smaller usability changes.</a:t>
            </a:r>
            <a:endParaRPr dirty="0"/>
          </a:p>
          <a:p>
            <a:pPr marL="0" lvl="0" indent="0" algn="l" rtl="0">
              <a:spcBef>
                <a:spcPts val="0"/>
              </a:spcBef>
              <a:spcAft>
                <a:spcPts val="0"/>
              </a:spcAft>
              <a:buNone/>
            </a:pPr>
            <a:r>
              <a:rPr lang="en" dirty="0"/>
              <a:t>Further research is also required to provide conclusive evidence that CBT is beneficial to students when reflecting on their graduate attributes.</a:t>
            </a:r>
            <a:endParaRPr dirty="0"/>
          </a:p>
          <a:p>
            <a:pPr marL="0" lvl="0" indent="0" algn="l" rtl="0">
              <a:spcBef>
                <a:spcPts val="0"/>
              </a:spcBef>
              <a:spcAft>
                <a:spcPts val="0"/>
              </a:spcAft>
              <a:buNone/>
            </a:pPr>
            <a:r>
              <a:rPr lang="en" dirty="0"/>
              <a:t>Thank you for listening.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0303665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0303665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dirty="0">
                <a:solidFill>
                  <a:schemeClr val="dk1"/>
                </a:solidFill>
              </a:rPr>
              <a:t>Graduate attributes, also referred to as ’soft’ skills, </a:t>
            </a:r>
            <a:endParaRPr sz="1000" dirty="0">
              <a:solidFill>
                <a:schemeClr val="dk1"/>
              </a:solidFill>
            </a:endParaRPr>
          </a:p>
          <a:p>
            <a:pPr marL="0" lvl="0" indent="0" algn="l" rtl="0">
              <a:lnSpc>
                <a:spcPct val="115000"/>
              </a:lnSpc>
              <a:spcBef>
                <a:spcPts val="1200"/>
              </a:spcBef>
              <a:spcAft>
                <a:spcPts val="0"/>
              </a:spcAft>
              <a:buClr>
                <a:srgbClr val="000000"/>
              </a:buClr>
              <a:buSzPts val="1100"/>
              <a:buFont typeface="Arial"/>
              <a:buNone/>
            </a:pPr>
            <a:r>
              <a:rPr lang="en" sz="1000" dirty="0">
                <a:solidFill>
                  <a:schemeClr val="dk1"/>
                </a:solidFill>
              </a:rPr>
              <a:t>encompass the abilities developed by students during university studies, that are not directly related to their chosen degree.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Industries have been found to be less concerned about the technical skills of graduates, and more with their soft skills,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but despite the expectation on universities to provide students with these skills, graduates are being found underprepared.</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Creating an app that encourages users to reflect, using Cognitive </a:t>
            </a:r>
            <a:r>
              <a:rPr lang="en" sz="1000" dirty="0" err="1">
                <a:solidFill>
                  <a:schemeClr val="dk1"/>
                </a:solidFill>
              </a:rPr>
              <a:t>behavioural</a:t>
            </a:r>
            <a:r>
              <a:rPr lang="en" sz="1000" dirty="0">
                <a:solidFill>
                  <a:schemeClr val="dk1"/>
                </a:solidFill>
              </a:rPr>
              <a:t> therapy on their real-world experiences,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could increase awareness of these skills, encouraging their development and likelihood of success within the workplace.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Considering these motivations, the mobile app </a:t>
            </a:r>
            <a:r>
              <a:rPr lang="en" sz="1000" dirty="0" err="1">
                <a:solidFill>
                  <a:schemeClr val="dk1"/>
                </a:solidFill>
              </a:rPr>
              <a:t>GradReflect</a:t>
            </a:r>
            <a:r>
              <a:rPr lang="en" sz="1000" dirty="0">
                <a:solidFill>
                  <a:schemeClr val="dk1"/>
                </a:solidFill>
              </a:rPr>
              <a:t> was created with the following aims:</a:t>
            </a:r>
            <a:r>
              <a:rPr lang="en" dirty="0">
                <a:solidFill>
                  <a:schemeClr val="dk1"/>
                </a:solidFill>
              </a:rPr>
              <a:t>				</a:t>
            </a:r>
            <a:endParaRPr dirty="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b="1" dirty="0">
                <a:solidFill>
                  <a:schemeClr val="dk1"/>
                </a:solidFill>
              </a:rPr>
              <a:t>Create an app to capture reflections on graduate attributes</a:t>
            </a:r>
            <a:br>
              <a:rPr lang="en" sz="1000" dirty="0">
                <a:solidFill>
                  <a:schemeClr val="dk1"/>
                </a:solidFill>
              </a:rPr>
            </a:br>
            <a:r>
              <a:rPr lang="en" sz="1000" dirty="0">
                <a:solidFill>
                  <a:schemeClr val="dk1"/>
                </a:solidFill>
              </a:rPr>
              <a:t>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Allow users to create a note via written or audio form: </a:t>
            </a:r>
            <a:r>
              <a:rPr lang="en" sz="1000" dirty="0">
                <a:solidFill>
                  <a:schemeClr val="dk1"/>
                </a:solidFill>
              </a:rPr>
              <a:t>allowing quick and convenient reflection.</a:t>
            </a:r>
            <a:br>
              <a:rPr lang="en" sz="1000" dirty="0">
                <a:solidFill>
                  <a:schemeClr val="dk1"/>
                </a:solidFill>
              </a:rPr>
            </a:br>
            <a:r>
              <a:rPr lang="en" sz="1000" dirty="0">
                <a:solidFill>
                  <a:schemeClr val="dk1"/>
                </a:solidFill>
              </a:rPr>
              <a:t>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Remind users when they should reflect: </a:t>
            </a:r>
            <a:r>
              <a:rPr lang="en" sz="1000" dirty="0">
                <a:solidFill>
                  <a:schemeClr val="dk1"/>
                </a:solidFill>
              </a:rPr>
              <a:t>as finding the time to do this can be difficult.</a:t>
            </a:r>
            <a:br>
              <a:rPr lang="en" sz="1000" dirty="0">
                <a:solidFill>
                  <a:schemeClr val="dk1"/>
                </a:solidFill>
              </a:rPr>
            </a:br>
            <a:r>
              <a:rPr lang="en" sz="1000" dirty="0">
                <a:solidFill>
                  <a:schemeClr val="dk1"/>
                </a:solidFill>
              </a:rPr>
              <a:t>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Create a usable app: </a:t>
            </a:r>
            <a:r>
              <a:rPr lang="en" sz="1000" dirty="0">
                <a:solidFill>
                  <a:schemeClr val="dk1"/>
                </a:solidFill>
              </a:rPr>
              <a:t>to encourage repeated use.</a:t>
            </a:r>
            <a:br>
              <a:rPr lang="en" sz="1000" dirty="0">
                <a:solidFill>
                  <a:schemeClr val="dk1"/>
                </a:solidFill>
              </a:rPr>
            </a:br>
            <a:r>
              <a:rPr lang="en" sz="1000" dirty="0">
                <a:solidFill>
                  <a:schemeClr val="dk1"/>
                </a:solidFill>
              </a:rPr>
              <a:t> 						</a:t>
            </a:r>
            <a:endParaRPr sz="1000" dirty="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b="1" dirty="0">
                <a:solidFill>
                  <a:schemeClr val="dk1"/>
                </a:solidFill>
              </a:rPr>
              <a:t>Aid reflection:</a:t>
            </a:r>
            <a:r>
              <a:rPr lang="en" sz="1000" dirty="0">
                <a:solidFill>
                  <a:schemeClr val="dk1"/>
                </a:solidFill>
              </a:rPr>
              <a:t> to make it easy for users and encourage their continued reflection. </a:t>
            </a:r>
            <a:endParaRPr sz="1000" dirty="0">
              <a:solidFill>
                <a:schemeClr val="dk1"/>
              </a:solidFill>
            </a:endParaRPr>
          </a:p>
          <a:p>
            <a:pPr marL="0" lvl="0" indent="0" algn="l" rtl="0">
              <a:lnSpc>
                <a:spcPct val="115000"/>
              </a:lnSpc>
              <a:spcBef>
                <a:spcPts val="1200"/>
              </a:spcBef>
              <a:spcAft>
                <a:spcPts val="1200"/>
              </a:spcAft>
              <a:buNone/>
            </a:pPr>
            <a:r>
              <a:rPr lang="en" sz="1000" dirty="0">
                <a:solidFill>
                  <a:schemeClr val="dk1"/>
                </a:solidFill>
              </a:rPr>
              <a:t>Now (0:57)</a:t>
            </a:r>
            <a:endParaRPr sz="1000"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b0303665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b0303665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dk1"/>
                </a:solidFill>
              </a:rPr>
              <a:t>Each student will have a unique experience with graduate skills, with different areas of strengths and necessary development. These skills include but are not limited to:</a:t>
            </a:r>
            <a:endParaRPr sz="1000" dirty="0">
              <a:solidFill>
                <a:schemeClr val="dk1"/>
              </a:solidFill>
            </a:endParaRPr>
          </a:p>
          <a:p>
            <a:pPr marL="457200" lvl="0" indent="-292100" algn="l" rtl="0">
              <a:lnSpc>
                <a:spcPct val="115000"/>
              </a:lnSpc>
              <a:spcBef>
                <a:spcPts val="1200"/>
              </a:spcBef>
              <a:spcAft>
                <a:spcPts val="0"/>
              </a:spcAft>
              <a:buClr>
                <a:schemeClr val="dk1"/>
              </a:buClr>
              <a:buSzPts val="1000"/>
              <a:buFont typeface="Arial"/>
              <a:buChar char="-"/>
            </a:pPr>
            <a:r>
              <a:rPr lang="en" sz="1000" b="1" dirty="0">
                <a:solidFill>
                  <a:schemeClr val="dk1"/>
                </a:solidFill>
              </a:rPr>
              <a:t>Ethics and professionalism</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Communication</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Teamwork</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Self-efficacy and Applying Knowledge</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Adaptability</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Critical Thinking and </a:t>
            </a:r>
            <a:endParaRPr sz="1000" dirty="0">
              <a:solidFill>
                <a:schemeClr val="dk1"/>
              </a:solidFill>
            </a:endParaRPr>
          </a:p>
          <a:p>
            <a:pPr marL="457200" lvl="0" indent="-292100" algn="l" rtl="0">
              <a:lnSpc>
                <a:spcPct val="115000"/>
              </a:lnSpc>
              <a:spcBef>
                <a:spcPts val="0"/>
              </a:spcBef>
              <a:spcAft>
                <a:spcPts val="0"/>
              </a:spcAft>
              <a:buClr>
                <a:schemeClr val="dk1"/>
              </a:buClr>
              <a:buSzPts val="1000"/>
              <a:buFont typeface="Arial"/>
              <a:buChar char="-"/>
            </a:pPr>
            <a:r>
              <a:rPr lang="en" sz="1000" b="1" dirty="0">
                <a:solidFill>
                  <a:schemeClr val="dk1"/>
                </a:solidFill>
              </a:rPr>
              <a:t>Reflection:</a:t>
            </a:r>
            <a:r>
              <a:rPr lang="en" sz="1000" dirty="0">
                <a:solidFill>
                  <a:schemeClr val="dk1"/>
                </a:solidFill>
              </a:rPr>
              <a:t> which is used to develop other soft skills, but is itself a graduate attribute. </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Real-world experiences are vital in developing these skills, and in a course where students worked in teams to create software solutions for real clients, students developed both their communication and interpersonal skills. Reflection on these experiences have also been found to develop students critical thinking and self-sufficiency.</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Was (1:50)</a:t>
            </a:r>
            <a:endParaRPr sz="1000" dirty="0">
              <a:solidFill>
                <a:schemeClr val="dk1"/>
              </a:solidFill>
            </a:endParaRPr>
          </a:p>
          <a:p>
            <a:pPr marL="0" lvl="0" indent="0" algn="l" rtl="0">
              <a:lnSpc>
                <a:spcPct val="115000"/>
              </a:lnSpc>
              <a:spcBef>
                <a:spcPts val="1200"/>
              </a:spcBef>
              <a:spcAft>
                <a:spcPts val="0"/>
              </a:spcAft>
              <a:buNone/>
            </a:pPr>
            <a:r>
              <a:rPr lang="en" sz="1000" dirty="0">
                <a:solidFill>
                  <a:schemeClr val="dk1"/>
                </a:solidFill>
              </a:rPr>
              <a:t>Now 1:15</a:t>
            </a:r>
            <a:endParaRPr sz="1000" dirty="0">
              <a:solidFill>
                <a:schemeClr val="dk1"/>
              </a:solidFill>
            </a:endParaRPr>
          </a:p>
          <a:p>
            <a:pPr marL="457200" lvl="0" indent="-292100" algn="l" rtl="0">
              <a:lnSpc>
                <a:spcPct val="115000"/>
              </a:lnSpc>
              <a:spcBef>
                <a:spcPts val="1200"/>
              </a:spcBef>
              <a:spcAft>
                <a:spcPts val="0"/>
              </a:spcAft>
              <a:buClr>
                <a:srgbClr val="A1E8D9"/>
              </a:buClr>
              <a:buSzPts val="1000"/>
              <a:buFont typeface="Arial"/>
              <a:buChar char="-"/>
            </a:pPr>
            <a:r>
              <a:rPr lang="en" sz="1000" b="1" dirty="0">
                <a:solidFill>
                  <a:srgbClr val="A1E8D9"/>
                </a:solidFill>
              </a:rPr>
              <a:t>: </a:t>
            </a:r>
            <a:r>
              <a:rPr lang="en" sz="1000" dirty="0">
                <a:solidFill>
                  <a:srgbClr val="A1E8D9"/>
                </a:solidFill>
              </a:rPr>
              <a:t>which</a:t>
            </a:r>
            <a:r>
              <a:rPr lang="en" sz="1000" b="1" dirty="0">
                <a:solidFill>
                  <a:srgbClr val="A1E8D9"/>
                </a:solidFill>
              </a:rPr>
              <a:t> </a:t>
            </a:r>
            <a:r>
              <a:rPr lang="en" sz="1000" dirty="0">
                <a:solidFill>
                  <a:srgbClr val="A1E8D9"/>
                </a:solidFill>
              </a:rPr>
              <a:t>will help graduates act responsibly, manage their time, and maintain an optimistic and willing attitude. </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which</a:t>
            </a:r>
            <a:r>
              <a:rPr lang="en" sz="1000" b="1" dirty="0">
                <a:solidFill>
                  <a:srgbClr val="A1E8D9"/>
                </a:solidFill>
              </a:rPr>
              <a:t> </a:t>
            </a:r>
            <a:r>
              <a:rPr lang="en" sz="1000" dirty="0">
                <a:solidFill>
                  <a:srgbClr val="A1E8D9"/>
                </a:solidFill>
              </a:rPr>
              <a:t>applies to both written and oral communication. Graduates must be able to interrogate ideas and present them clearly and concisely.</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will allow graduates to integrate seamlessly into the workplace and collaborate with colleagues. </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will help to take the technical knowledge gained throughout university and apply it within the workplace.</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Graduates will be expected to adapt to changing circumstances and quickly learn new skills, requiring the flexibility to respond effectively, even when things do not go to plan.</a:t>
            </a:r>
            <a:endParaRPr sz="1000" dirty="0">
              <a:solidFill>
                <a:srgbClr val="A1E8D9"/>
              </a:solidFill>
            </a:endParaRPr>
          </a:p>
          <a:p>
            <a:pPr marL="457200" lvl="0" indent="-292100" algn="l" rtl="0">
              <a:lnSpc>
                <a:spcPct val="115000"/>
              </a:lnSpc>
              <a:spcBef>
                <a:spcPts val="0"/>
              </a:spcBef>
              <a:spcAft>
                <a:spcPts val="0"/>
              </a:spcAft>
              <a:buClr>
                <a:srgbClr val="A1E8D9"/>
              </a:buClr>
              <a:buSzPts val="1000"/>
              <a:buFont typeface="Open Sans"/>
              <a:buChar char="-"/>
            </a:pPr>
            <a:r>
              <a:rPr lang="en" sz="1000" b="1" dirty="0">
                <a:solidFill>
                  <a:srgbClr val="A1E8D9"/>
                </a:solidFill>
              </a:rPr>
              <a:t>: </a:t>
            </a:r>
            <a:r>
              <a:rPr lang="en" sz="1000" dirty="0">
                <a:solidFill>
                  <a:srgbClr val="A1E8D9"/>
                </a:solidFill>
              </a:rPr>
              <a:t>and</a:t>
            </a:r>
            <a:r>
              <a:rPr lang="en" sz="1000" b="1" dirty="0">
                <a:solidFill>
                  <a:srgbClr val="A1E8D9"/>
                </a:solidFill>
              </a:rPr>
              <a:t> </a:t>
            </a:r>
            <a:r>
              <a:rPr lang="en" sz="1000" dirty="0">
                <a:solidFill>
                  <a:srgbClr val="A1E8D9"/>
                </a:solidFill>
              </a:rPr>
              <a:t>Problem solving skills are also required, as well as </a:t>
            </a:r>
            <a:endParaRPr sz="1000" dirty="0">
              <a:solidFill>
                <a:srgbClr val="A1E8D9"/>
              </a:solidFill>
            </a:endParaRPr>
          </a:p>
          <a:p>
            <a:pPr marL="0" lvl="0" indent="0" algn="l" rtl="0">
              <a:lnSpc>
                <a:spcPct val="115000"/>
              </a:lnSpc>
              <a:spcBef>
                <a:spcPts val="1200"/>
              </a:spcBef>
              <a:spcAft>
                <a:spcPts val="0"/>
              </a:spcAft>
              <a:buNone/>
            </a:pPr>
            <a:endParaRPr sz="1000" dirty="0">
              <a:solidFill>
                <a:schemeClr val="dk1"/>
              </a:solidFill>
            </a:endParaRPr>
          </a:p>
          <a:p>
            <a:pPr marL="0" lvl="0" indent="0" algn="l" rtl="0">
              <a:lnSpc>
                <a:spcPct val="115000"/>
              </a:lnSpc>
              <a:spcBef>
                <a:spcPts val="1200"/>
              </a:spcBef>
              <a:spcAft>
                <a:spcPts val="1200"/>
              </a:spcAft>
              <a:buNone/>
            </a:pPr>
            <a:endParaRPr sz="1000"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cc41b15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cc41b15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Reflection is a helpful tool in transforming experience into learning by analysing both the thoughts and emotions that occurred. </a:t>
            </a:r>
            <a:endParaRPr sz="1000"/>
          </a:p>
          <a:p>
            <a:pPr marL="0" lvl="0" indent="0" algn="l" rtl="0">
              <a:spcBef>
                <a:spcPts val="0"/>
              </a:spcBef>
              <a:spcAft>
                <a:spcPts val="0"/>
              </a:spcAft>
              <a:buNone/>
            </a:pPr>
            <a:r>
              <a:rPr lang="en" sz="1000"/>
              <a:t>Reflection also helps relate these skills to previous experiences, making new connections and enabling these skills to be carried into the future.</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The progressive stages of reflection assimilated from the literature are:</a:t>
            </a:r>
            <a:endParaRPr sz="1000"/>
          </a:p>
          <a:p>
            <a:pPr marL="0" lvl="0" indent="0" algn="l" rtl="0">
              <a:spcBef>
                <a:spcPts val="0"/>
              </a:spcBef>
              <a:spcAft>
                <a:spcPts val="0"/>
              </a:spcAft>
              <a:buNone/>
            </a:pPr>
            <a:r>
              <a:rPr lang="en" sz="1000"/>
              <a:t>1. Situation describing the concrete experience.</a:t>
            </a:r>
            <a:endParaRPr sz="1000"/>
          </a:p>
          <a:p>
            <a:pPr marL="0" lvl="0" indent="0" algn="l" rtl="0">
              <a:spcBef>
                <a:spcPts val="0"/>
              </a:spcBef>
              <a:spcAft>
                <a:spcPts val="0"/>
              </a:spcAft>
              <a:buNone/>
            </a:pPr>
            <a:r>
              <a:rPr lang="en" sz="1000"/>
              <a:t>2. Emotional state: describing the emotions felt during the event to gain insight and self-awareness. </a:t>
            </a:r>
            <a:endParaRPr sz="1000"/>
          </a:p>
          <a:p>
            <a:pPr marL="0" lvl="0" indent="0" algn="l" rtl="0">
              <a:spcBef>
                <a:spcPts val="0"/>
              </a:spcBef>
              <a:spcAft>
                <a:spcPts val="0"/>
              </a:spcAft>
              <a:buNone/>
            </a:pPr>
            <a:r>
              <a:rPr lang="en" sz="1000"/>
              <a:t>3. Analysis of the cause and effects on both on their own and other’s emotions and behaviour.</a:t>
            </a:r>
            <a:endParaRPr sz="1000"/>
          </a:p>
          <a:p>
            <a:pPr marL="0" lvl="0" indent="0" algn="l" rtl="0">
              <a:spcBef>
                <a:spcPts val="0"/>
              </a:spcBef>
              <a:spcAft>
                <a:spcPts val="0"/>
              </a:spcAft>
              <a:buNone/>
            </a:pPr>
            <a:r>
              <a:rPr lang="en" sz="1000"/>
              <a:t>4. Alternative thoughts: to examine the alternative ways the situation could have been handled and whether the best outcome was achieved, enabling improvements to be made in future similar scenarios.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However, students find it difficult to maintain reflection and are not provided the necessary supped to assist them in this practice. This identified a need for a framework to aid reflection within the app. </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(0:50)</a:t>
            </a:r>
            <a:endParaRPr sz="1000"/>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cc41b152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cc41b152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Through the research conducted into learning and developing students' graduate attributes through reflection, similarities with the practices of Cognitive Behavioural Therapy (CBT) were noted.</a:t>
            </a:r>
            <a:endParaRPr/>
          </a:p>
          <a:p>
            <a:pPr marL="0" lvl="0" indent="0" algn="l" rtl="0">
              <a:spcBef>
                <a:spcPts val="0"/>
              </a:spcBef>
              <a:spcAft>
                <a:spcPts val="0"/>
              </a:spcAft>
              <a:buNone/>
            </a:pPr>
            <a:r>
              <a:rPr lang="en"/>
              <a:t>CBT is a form of psychotherapy based on the idea that a person’s thoughts will affect their emotions and behaviour. The therapist will work with the patient to alter these thoughts and behaviours to results in more positive outcomes.</a:t>
            </a:r>
            <a:endParaRPr/>
          </a:p>
          <a:p>
            <a:pPr marL="0" lvl="0" indent="0" algn="l" rtl="0">
              <a:spcBef>
                <a:spcPts val="0"/>
              </a:spcBef>
              <a:spcAft>
                <a:spcPts val="0"/>
              </a:spcAft>
              <a:buNone/>
            </a:pPr>
            <a:r>
              <a:rPr lang="en"/>
              <a:t>To effectively use CBT techniques patients require a good understanding of this cognitive model, shown in this image. </a:t>
            </a:r>
            <a:endParaRPr/>
          </a:p>
          <a:p>
            <a:pPr marL="0" lvl="0" indent="0" algn="l" rtl="0">
              <a:spcBef>
                <a:spcPts val="0"/>
              </a:spcBef>
              <a:spcAft>
                <a:spcPts val="0"/>
              </a:spcAft>
              <a:buNone/>
            </a:pPr>
            <a:r>
              <a:rPr lang="en"/>
              <a:t>This framework could be used to encourage deeper reflections from students about their soft skills.</a:t>
            </a:r>
            <a:endParaRPr/>
          </a:p>
          <a:p>
            <a:pPr marL="0" lvl="0" indent="0" algn="l" rtl="0">
              <a:spcBef>
                <a:spcPts val="0"/>
              </a:spcBef>
              <a:spcAft>
                <a:spcPts val="0"/>
              </a:spcAft>
              <a:buNone/>
            </a:pPr>
            <a:endParaRPr/>
          </a:p>
          <a:p>
            <a:pPr marL="0" lvl="0" indent="0" algn="l" rtl="0">
              <a:spcBef>
                <a:spcPts val="0"/>
              </a:spcBef>
              <a:spcAft>
                <a:spcPts val="0"/>
              </a:spcAft>
              <a:buNone/>
            </a:pPr>
            <a:r>
              <a:rPr lang="en"/>
              <a:t>(32 secs)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a7f29ee29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a7f29ee29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creating the app, a research survey and exploratory study was carried out.</a:t>
            </a:r>
            <a:endParaRPr/>
          </a:p>
          <a:p>
            <a:pPr marL="0" lvl="0" indent="0" algn="l" rtl="0">
              <a:spcBef>
                <a:spcPts val="0"/>
              </a:spcBef>
              <a:spcAft>
                <a:spcPts val="0"/>
              </a:spcAft>
              <a:buNone/>
            </a:pPr>
            <a:r>
              <a:rPr lang="en"/>
              <a:t>The research study aimed to discover student’s knowledge on graduate attributes and reflection to discover the level of assistance and explanation that will be required in the app. </a:t>
            </a:r>
            <a:endParaRPr/>
          </a:p>
          <a:p>
            <a:pPr marL="0" lvl="0" indent="0" algn="l" rtl="0">
              <a:spcBef>
                <a:spcPts val="0"/>
              </a:spcBef>
              <a:spcAft>
                <a:spcPts val="0"/>
              </a:spcAft>
              <a:buNone/>
            </a:pPr>
            <a:r>
              <a:rPr lang="en"/>
              <a:t>Participants were asked yes/no questions, and could explain their answers. Some of these responses can be seen on this slide.</a:t>
            </a:r>
            <a:endParaRPr/>
          </a:p>
          <a:p>
            <a:pPr marL="0" lvl="0" indent="0" algn="l" rtl="0">
              <a:spcBef>
                <a:spcPts val="0"/>
              </a:spcBef>
              <a:spcAft>
                <a:spcPts val="0"/>
              </a:spcAft>
              <a:buNone/>
            </a:pPr>
            <a:r>
              <a:rPr lang="en"/>
              <a:t>Overall, 1 student was found to have any knowledge of graduate attributes, but all had a good understanding of their importance and stated they would be keen to develop these skills</a:t>
            </a:r>
            <a:endParaRPr/>
          </a:p>
          <a:p>
            <a:pPr marL="0" lvl="0" indent="0" algn="l" rtl="0">
              <a:spcBef>
                <a:spcPts val="0"/>
              </a:spcBef>
              <a:spcAft>
                <a:spcPts val="0"/>
              </a:spcAft>
              <a:buNone/>
            </a:pPr>
            <a:r>
              <a:rPr lang="en"/>
              <a:t>It was also found that some students do not think about their skills or have experience with reflection, finding it difficult to sustain self-reflection and evaluate their own emotions. This indicates a gap within the current education of students with respect to reflective practices, that an app encouraging reflection could fill. Without these skills students will continue to be underprepared to join the workplace.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(48s)</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cc41b15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cc41b15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exploratory study aimed to answer whether CBT benefits reflection by students on their graduate skills.</a:t>
            </a:r>
            <a:endParaRPr/>
          </a:p>
          <a:p>
            <a:pPr marL="0" lvl="0" indent="0" algn="l" rtl="0">
              <a:spcBef>
                <a:spcPts val="0"/>
              </a:spcBef>
              <a:spcAft>
                <a:spcPts val="0"/>
              </a:spcAft>
              <a:buNone/>
            </a:pPr>
            <a:r>
              <a:rPr lang="en"/>
              <a:t>It used AB testing in which a control group received job interview style questions, as these intend to promote reflection on real-life experiences, but do not provide any guidance.</a:t>
            </a:r>
            <a:endParaRPr/>
          </a:p>
          <a:p>
            <a:pPr marL="0" lvl="0" indent="0" algn="l" rtl="0">
              <a:spcBef>
                <a:spcPts val="0"/>
              </a:spcBef>
              <a:spcAft>
                <a:spcPts val="0"/>
              </a:spcAft>
              <a:buNone/>
            </a:pPr>
            <a:r>
              <a:rPr lang="en"/>
              <a:t>The experimental group received the CBT framed questions to support and lead their reflection, potentially encouraging deeper insight and better future situational awareness of their skills.</a:t>
            </a:r>
            <a:endParaRPr/>
          </a:p>
          <a:p>
            <a:pPr marL="0" lvl="0" indent="0" algn="l" rtl="0">
              <a:spcBef>
                <a:spcPts val="0"/>
              </a:spcBef>
              <a:spcAft>
                <a:spcPts val="0"/>
              </a:spcAft>
              <a:buNone/>
            </a:pPr>
            <a:r>
              <a:rPr lang="en"/>
              <a:t>The stages of reflection stated previously were used, and each participant that carried out a stage of reflection was counted. </a:t>
            </a:r>
            <a:endParaRPr/>
          </a:p>
          <a:p>
            <a:pPr marL="0" lvl="0" indent="0" algn="l" rtl="0">
              <a:spcBef>
                <a:spcPts val="0"/>
              </a:spcBef>
              <a:spcAft>
                <a:spcPts val="0"/>
              </a:spcAft>
              <a:buNone/>
            </a:pPr>
            <a:r>
              <a:rPr lang="en"/>
              <a:t>The results of this study are shown in this slide in which there is an observable difference. With the CBT styled questions, students were better equipped to have deeper and more insightful reflections. This study was able to demonstrate that CBT does have the ability to be beneficial for student in their graduate attribute reflections. </a:t>
            </a:r>
            <a:endParaRPr/>
          </a:p>
          <a:p>
            <a:pPr marL="0" lvl="0" indent="0" algn="l" rtl="0">
              <a:spcBef>
                <a:spcPts val="0"/>
              </a:spcBef>
              <a:spcAft>
                <a:spcPts val="0"/>
              </a:spcAft>
              <a:buNone/>
            </a:pPr>
            <a:r>
              <a:rPr lang="en"/>
              <a:t>However, this study was limited and further research would be required to provide conclusive evidence.</a:t>
            </a:r>
            <a:endParaRPr/>
          </a:p>
          <a:p>
            <a:pPr marL="0" lvl="0" indent="0" algn="l" rtl="0">
              <a:spcBef>
                <a:spcPts val="0"/>
              </a:spcBef>
              <a:spcAft>
                <a:spcPts val="0"/>
              </a:spcAft>
              <a:buNone/>
            </a:pPr>
            <a:endParaRPr/>
          </a:p>
          <a:p>
            <a:pPr marL="0" lvl="0" indent="0" algn="l" rtl="0">
              <a:spcBef>
                <a:spcPts val="0"/>
              </a:spcBef>
              <a:spcAft>
                <a:spcPts val="0"/>
              </a:spcAft>
              <a:buNone/>
            </a:pPr>
            <a:r>
              <a:rPr lang="en"/>
              <a:t>(0:56)</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cc41b152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cc41b152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mobile app requirements were split into functional, describing actions users should be able to take with the application, </a:t>
            </a:r>
            <a:endParaRPr/>
          </a:p>
          <a:p>
            <a:pPr marL="0" lvl="0" indent="0" algn="l" rtl="0">
              <a:spcBef>
                <a:spcPts val="0"/>
              </a:spcBef>
              <a:spcAft>
                <a:spcPts val="0"/>
              </a:spcAft>
              <a:buNone/>
            </a:pPr>
            <a:r>
              <a:rPr lang="en"/>
              <a:t>and nonfunctional requirements, describing criteria that the application needs to meet.</a:t>
            </a:r>
            <a:endParaRPr/>
          </a:p>
          <a:p>
            <a:pPr marL="0" lvl="0" indent="0" algn="l" rtl="0">
              <a:spcBef>
                <a:spcPts val="0"/>
              </a:spcBef>
              <a:spcAft>
                <a:spcPts val="0"/>
              </a:spcAft>
              <a:buNone/>
            </a:pPr>
            <a:r>
              <a:rPr lang="en"/>
              <a:t>These requirements followed the MoSCoW framework, including must have, should have, could have and won't have.</a:t>
            </a:r>
            <a:endParaRPr/>
          </a:p>
          <a:p>
            <a:pPr marL="0" lvl="0" indent="0" algn="l" rtl="0">
              <a:spcBef>
                <a:spcPts val="0"/>
              </a:spcBef>
              <a:spcAft>
                <a:spcPts val="0"/>
              </a:spcAft>
              <a:buNone/>
            </a:pPr>
            <a:r>
              <a:rPr lang="en"/>
              <a:t>One example of each type of MoSCoW requirement can be seen here from both functional and non-functional requirements. The non-functional requirements did not include any Could haves or Won't haves. </a:t>
            </a:r>
            <a:endParaRPr/>
          </a:p>
          <a:p>
            <a:pPr marL="0" lvl="0" indent="0" algn="l" rtl="0">
              <a:spcBef>
                <a:spcPts val="0"/>
              </a:spcBef>
              <a:spcAft>
                <a:spcPts val="0"/>
              </a:spcAft>
              <a:buNone/>
            </a:pPr>
            <a:r>
              <a:rPr lang="en"/>
              <a:t>(30 secs)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cc41b152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cc41b152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app was designed for mobile iOS due to familiarity with the interface design concepts and attractive look of iOS apps. </a:t>
            </a:r>
            <a:endParaRPr/>
          </a:p>
          <a:p>
            <a:pPr marL="0" lvl="0" indent="0" algn="l" rtl="0">
              <a:spcBef>
                <a:spcPts val="0"/>
              </a:spcBef>
              <a:spcAft>
                <a:spcPts val="0"/>
              </a:spcAft>
              <a:buNone/>
            </a:pPr>
            <a:r>
              <a:rPr lang="en"/>
              <a:t>It was designed to encourage reflection through written notes by using CBT techniques and help buttons.</a:t>
            </a:r>
            <a:endParaRPr/>
          </a:p>
          <a:p>
            <a:pPr marL="0" lvl="0" indent="0" algn="l" rtl="0">
              <a:spcBef>
                <a:spcPts val="0"/>
              </a:spcBef>
              <a:spcAft>
                <a:spcPts val="0"/>
              </a:spcAft>
              <a:buNone/>
            </a:pPr>
            <a:r>
              <a:rPr lang="en"/>
              <a:t>Recorded notes were designed to provide a different method of reflection that would be quicker and more convenient for a user.</a:t>
            </a:r>
            <a:endParaRPr/>
          </a:p>
          <a:p>
            <a:pPr marL="0" lvl="0" indent="0" algn="l" rtl="0">
              <a:spcBef>
                <a:spcPts val="0"/>
              </a:spcBef>
              <a:spcAft>
                <a:spcPts val="0"/>
              </a:spcAft>
              <a:buNone/>
            </a:pPr>
            <a:r>
              <a:rPr lang="en"/>
              <a:t>Statistics would provide insight into their reflections and what skills have been developed and what skills require further reflection and development.</a:t>
            </a:r>
            <a:endParaRPr/>
          </a:p>
          <a:p>
            <a:pPr marL="0" lvl="0" indent="0" algn="l" rtl="0">
              <a:spcBef>
                <a:spcPts val="0"/>
              </a:spcBef>
              <a:spcAft>
                <a:spcPts val="0"/>
              </a:spcAft>
              <a:buNone/>
            </a:pPr>
            <a:r>
              <a:rPr lang="en"/>
              <a:t>These features were designed for the application using prototyping. Paper prototypes were initially used and can be seen on this slide, making sure to maintain external consistency with other note taking applications. These were then made into high fidelity wireframes, and then developed into the fully implemented app.</a:t>
            </a:r>
            <a:endParaRPr/>
          </a:p>
          <a:p>
            <a:pPr marL="0" lvl="0" indent="0" algn="l" rtl="0">
              <a:spcBef>
                <a:spcPts val="0"/>
              </a:spcBef>
              <a:spcAft>
                <a:spcPts val="0"/>
              </a:spcAft>
              <a:buNone/>
            </a:pPr>
            <a:endParaRPr/>
          </a:p>
          <a:p>
            <a:pPr marL="0" lvl="0" indent="0" algn="l" rtl="0">
              <a:spcBef>
                <a:spcPts val="0"/>
              </a:spcBef>
              <a:spcAft>
                <a:spcPts val="0"/>
              </a:spcAft>
              <a:buNone/>
            </a:pPr>
            <a:r>
              <a:rPr lang="en"/>
              <a:t>(40secs)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11.mp4"/><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video" Target="../media/media11.mp4"/></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13.mp4"/><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video" Target="../media/media13.mp4"/></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5.mp4"/><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video" Target="../media/media15.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2636" y="1549350"/>
            <a:ext cx="8938727" cy="1022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latin typeface="+mj-lt"/>
              </a:rPr>
              <a:t>Level 4 Project Presentation</a:t>
            </a:r>
            <a:endParaRPr dirty="0">
              <a:latin typeface="+mj-lt"/>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latin typeface="+mn-lt"/>
              </a:rPr>
              <a:t>Gemma McDonald</a:t>
            </a:r>
            <a:endParaRPr dirty="0">
              <a:latin typeface="+mn-lt"/>
            </a:endParaRPr>
          </a:p>
        </p:txBody>
      </p:sp>
      <p:pic>
        <p:nvPicPr>
          <p:cNvPr id="3" name="Audio 2">
            <a:hlinkClick r:id="" action="ppaction://media"/>
            <a:extLst>
              <a:ext uri="{FF2B5EF4-FFF2-40B4-BE49-F238E27FC236}">
                <a16:creationId xmlns:a16="http://schemas.microsoft.com/office/drawing/2014/main" id="{B8955C2F-50D4-B14A-9B76-9CA1921592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13"/>
    </mc:Choice>
    <mc:Fallback xmlns="">
      <p:transition spd="slow" advTm="7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Implementation</a:t>
            </a:r>
            <a:endParaRPr dirty="0">
              <a:latin typeface="+mj-lt"/>
            </a:endParaRPr>
          </a:p>
        </p:txBody>
      </p:sp>
      <p:sp>
        <p:nvSpPr>
          <p:cNvPr id="132" name="Google Shape;132;p22"/>
          <p:cNvSpPr txBox="1">
            <a:spLocks noGrp="1"/>
          </p:cNvSpPr>
          <p:nvPr>
            <p:ph type="body" idx="1"/>
          </p:nvPr>
        </p:nvSpPr>
        <p:spPr>
          <a:xfrm>
            <a:off x="311700" y="1266324"/>
            <a:ext cx="4155900" cy="3642559"/>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u="sng" dirty="0">
                <a:latin typeface="+mn-lt"/>
              </a:rPr>
              <a:t>Home page</a:t>
            </a:r>
            <a:endParaRPr dirty="0">
              <a:latin typeface="+mn-lt"/>
            </a:endParaRPr>
          </a:p>
          <a:p>
            <a:pPr marL="457200" lvl="0" indent="-342900" algn="l" rtl="0">
              <a:spcBef>
                <a:spcPts val="1200"/>
              </a:spcBef>
              <a:spcAft>
                <a:spcPts val="0"/>
              </a:spcAft>
              <a:buSzPts val="1800"/>
              <a:buChar char="-"/>
            </a:pPr>
            <a:r>
              <a:rPr lang="en" dirty="0">
                <a:latin typeface="+mn-lt"/>
              </a:rPr>
              <a:t>Allows users to learn about skills</a:t>
            </a:r>
            <a:endParaRPr dirty="0">
              <a:latin typeface="+mn-lt"/>
            </a:endParaRPr>
          </a:p>
          <a:p>
            <a:pPr marL="457200" lvl="0" indent="-342900" algn="l" rtl="0">
              <a:spcBef>
                <a:spcPts val="0"/>
              </a:spcBef>
              <a:spcAft>
                <a:spcPts val="0"/>
              </a:spcAft>
              <a:buSzPts val="1800"/>
              <a:buChar char="-"/>
            </a:pPr>
            <a:r>
              <a:rPr lang="en" dirty="0">
                <a:latin typeface="+mn-lt"/>
              </a:rPr>
              <a:t>Users can navigate to other section of the application from Home.</a:t>
            </a:r>
            <a:endParaRPr dirty="0">
              <a:latin typeface="+mn-lt"/>
            </a:endParaRPr>
          </a:p>
          <a:p>
            <a:pPr marL="0" lvl="0" indent="0" algn="l" rtl="0">
              <a:spcBef>
                <a:spcPts val="1200"/>
              </a:spcBef>
              <a:spcAft>
                <a:spcPts val="0"/>
              </a:spcAft>
              <a:buNone/>
            </a:pPr>
            <a:r>
              <a:rPr lang="en" b="1" u="sng" dirty="0">
                <a:latin typeface="+mn-lt"/>
              </a:rPr>
              <a:t>Settings page</a:t>
            </a:r>
            <a:endParaRPr b="1" u="sng" dirty="0">
              <a:latin typeface="+mn-lt"/>
            </a:endParaRPr>
          </a:p>
          <a:p>
            <a:pPr marL="457200" lvl="0" indent="-342900" algn="l" rtl="0">
              <a:spcBef>
                <a:spcPts val="1200"/>
              </a:spcBef>
              <a:spcAft>
                <a:spcPts val="0"/>
              </a:spcAft>
              <a:buSzPts val="1800"/>
              <a:buChar char="-"/>
            </a:pPr>
            <a:r>
              <a:rPr lang="en" dirty="0">
                <a:latin typeface="+mn-lt"/>
              </a:rPr>
              <a:t>Provides useful links</a:t>
            </a:r>
            <a:endParaRPr dirty="0">
              <a:latin typeface="+mn-lt"/>
            </a:endParaRPr>
          </a:p>
          <a:p>
            <a:pPr marL="457200" lvl="0" indent="-342900" algn="l" rtl="0">
              <a:spcBef>
                <a:spcPts val="0"/>
              </a:spcBef>
              <a:spcAft>
                <a:spcPts val="0"/>
              </a:spcAft>
              <a:buSzPts val="1800"/>
              <a:buChar char="-"/>
            </a:pPr>
            <a:r>
              <a:rPr lang="en" dirty="0">
                <a:latin typeface="+mn-lt"/>
              </a:rPr>
              <a:t>Can turn on notifications</a:t>
            </a:r>
            <a:endParaRPr dirty="0">
              <a:latin typeface="+mn-lt"/>
            </a:endParaRPr>
          </a:p>
          <a:p>
            <a:pPr marL="457200" lvl="0" indent="-342900" algn="l" rtl="0">
              <a:spcBef>
                <a:spcPts val="0"/>
              </a:spcBef>
              <a:spcAft>
                <a:spcPts val="0"/>
              </a:spcAft>
              <a:buSzPts val="1800"/>
              <a:buChar char="-"/>
            </a:pPr>
            <a:r>
              <a:rPr lang="en" dirty="0">
                <a:latin typeface="+mn-lt"/>
              </a:rPr>
              <a:t>“About </a:t>
            </a:r>
            <a:r>
              <a:rPr lang="en" dirty="0" err="1">
                <a:latin typeface="+mn-lt"/>
              </a:rPr>
              <a:t>GradReflect</a:t>
            </a:r>
            <a:r>
              <a:rPr lang="en" dirty="0">
                <a:latin typeface="+mn-lt"/>
              </a:rPr>
              <a:t>” page to describe how to use the app</a:t>
            </a:r>
            <a:endParaRPr dirty="0">
              <a:latin typeface="+mn-lt"/>
            </a:endParaRPr>
          </a:p>
        </p:txBody>
      </p:sp>
      <p:pic>
        <p:nvPicPr>
          <p:cNvPr id="7" name="Audio 6">
            <a:hlinkClick r:id="" action="ppaction://media"/>
            <a:extLst>
              <a:ext uri="{FF2B5EF4-FFF2-40B4-BE49-F238E27FC236}">
                <a16:creationId xmlns:a16="http://schemas.microsoft.com/office/drawing/2014/main" id="{9556A0D8-230D-1F43-B95A-0A6F961246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pic>
        <p:nvPicPr>
          <p:cNvPr id="2" name="homeSettingVideo.mp4" descr="homeSettingVideo.mp4">
            <a:hlinkClick r:id="" action="ppaction://media"/>
            <a:extLst>
              <a:ext uri="{FF2B5EF4-FFF2-40B4-BE49-F238E27FC236}">
                <a16:creationId xmlns:a16="http://schemas.microsoft.com/office/drawing/2014/main" id="{197B8B47-23AB-1045-BEF4-C0BBD930802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10527" y="0"/>
            <a:ext cx="2276733" cy="4927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870"/>
    </mc:Choice>
    <mc:Fallback xmlns="">
      <p:transition spd="slow" advTm="30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694" objId="5"/>
        <p14:stopEvt time="30870"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Implementation</a:t>
            </a:r>
            <a:endParaRPr dirty="0">
              <a:latin typeface="+mj-lt"/>
            </a:endParaRPr>
          </a:p>
        </p:txBody>
      </p:sp>
      <p:sp>
        <p:nvSpPr>
          <p:cNvPr id="138" name="Google Shape;138;p23"/>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dirty="0">
                <a:latin typeface="+mn-lt"/>
              </a:rPr>
              <a:t>Notes page</a:t>
            </a:r>
            <a:endParaRPr b="1" u="sng" dirty="0">
              <a:latin typeface="+mn-lt"/>
            </a:endParaRPr>
          </a:p>
          <a:p>
            <a:pPr marL="457200" lvl="0" indent="-342900" algn="l" rtl="0">
              <a:spcBef>
                <a:spcPts val="1200"/>
              </a:spcBef>
              <a:spcAft>
                <a:spcPts val="0"/>
              </a:spcAft>
              <a:buSzPts val="1800"/>
              <a:buChar char="-"/>
            </a:pPr>
            <a:r>
              <a:rPr lang="en" dirty="0">
                <a:latin typeface="+mn-lt"/>
              </a:rPr>
              <a:t>Can create and delete a note</a:t>
            </a:r>
            <a:endParaRPr dirty="0">
              <a:latin typeface="+mn-lt"/>
            </a:endParaRPr>
          </a:p>
          <a:p>
            <a:pPr marL="457200" lvl="0" indent="-342900" algn="l" rtl="0">
              <a:spcBef>
                <a:spcPts val="0"/>
              </a:spcBef>
              <a:spcAft>
                <a:spcPts val="0"/>
              </a:spcAft>
              <a:buSzPts val="1800"/>
              <a:buChar char="-"/>
            </a:pPr>
            <a:r>
              <a:rPr lang="en" dirty="0">
                <a:latin typeface="+mn-lt"/>
              </a:rPr>
              <a:t>Help buttons available</a:t>
            </a:r>
            <a:endParaRPr dirty="0">
              <a:latin typeface="+mn-lt"/>
            </a:endParaRPr>
          </a:p>
          <a:p>
            <a:pPr marL="457200" lvl="0" indent="-342900" algn="l" rtl="0">
              <a:spcBef>
                <a:spcPts val="0"/>
              </a:spcBef>
              <a:spcAft>
                <a:spcPts val="0"/>
              </a:spcAft>
              <a:buSzPts val="1800"/>
              <a:buChar char="-"/>
            </a:pPr>
            <a:r>
              <a:rPr lang="en" dirty="0">
                <a:latin typeface="+mn-lt"/>
              </a:rPr>
              <a:t>Predefined skill list to choose from</a:t>
            </a:r>
            <a:endParaRPr dirty="0">
              <a:latin typeface="+mn-lt"/>
            </a:endParaRPr>
          </a:p>
          <a:p>
            <a:pPr marL="457200" lvl="0" indent="-342900" algn="l" rtl="0">
              <a:spcBef>
                <a:spcPts val="0"/>
              </a:spcBef>
              <a:spcAft>
                <a:spcPts val="0"/>
              </a:spcAft>
              <a:buSzPts val="1800"/>
              <a:buChar char="-"/>
            </a:pPr>
            <a:r>
              <a:rPr lang="en" dirty="0">
                <a:latin typeface="+mn-lt"/>
              </a:rPr>
              <a:t>Emotions slider</a:t>
            </a:r>
            <a:endParaRPr dirty="0">
              <a:latin typeface="+mn-lt"/>
            </a:endParaRPr>
          </a:p>
          <a:p>
            <a:pPr marL="457200" lvl="0" indent="-342900" algn="l" rtl="0">
              <a:spcBef>
                <a:spcPts val="0"/>
              </a:spcBef>
              <a:spcAft>
                <a:spcPts val="0"/>
              </a:spcAft>
              <a:buSzPts val="1800"/>
              <a:buChar char="-"/>
            </a:pPr>
            <a:r>
              <a:rPr lang="en" dirty="0">
                <a:latin typeface="+mn-lt"/>
              </a:rPr>
              <a:t>Cannot edit note</a:t>
            </a:r>
            <a:endParaRPr dirty="0">
              <a:latin typeface="+mn-lt"/>
            </a:endParaRPr>
          </a:p>
          <a:p>
            <a:pPr marL="457200" lvl="0" indent="-342900" algn="l" rtl="0">
              <a:spcBef>
                <a:spcPts val="0"/>
              </a:spcBef>
              <a:spcAft>
                <a:spcPts val="0"/>
              </a:spcAft>
              <a:buSzPts val="1800"/>
              <a:buChar char="-"/>
            </a:pPr>
            <a:r>
              <a:rPr lang="en" dirty="0">
                <a:latin typeface="+mn-lt"/>
              </a:rPr>
              <a:t>Can review notes</a:t>
            </a:r>
            <a:endParaRPr dirty="0">
              <a:latin typeface="+mn-lt"/>
            </a:endParaRPr>
          </a:p>
          <a:p>
            <a:pPr marL="457200" lvl="0" indent="-342900" algn="l" rtl="0">
              <a:spcBef>
                <a:spcPts val="0"/>
              </a:spcBef>
              <a:spcAft>
                <a:spcPts val="0"/>
              </a:spcAft>
              <a:buSzPts val="1800"/>
              <a:buChar char="-"/>
            </a:pPr>
            <a:r>
              <a:rPr lang="en" dirty="0">
                <a:latin typeface="+mn-lt"/>
              </a:rPr>
              <a:t>Search and filter notes by title and skill</a:t>
            </a:r>
            <a:endParaRPr dirty="0">
              <a:latin typeface="+mn-lt"/>
            </a:endParaRPr>
          </a:p>
        </p:txBody>
      </p:sp>
      <p:pic>
        <p:nvPicPr>
          <p:cNvPr id="4" name="Audio 3">
            <a:hlinkClick r:id="" action="ppaction://media"/>
            <a:extLst>
              <a:ext uri="{FF2B5EF4-FFF2-40B4-BE49-F238E27FC236}">
                <a16:creationId xmlns:a16="http://schemas.microsoft.com/office/drawing/2014/main" id="{A728C221-8169-8946-8DFC-3588B5D601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pic>
        <p:nvPicPr>
          <p:cNvPr id="3" name="Notes.mp4" descr="Notes.mp4">
            <a:hlinkClick r:id="" action="ppaction://media"/>
            <a:extLst>
              <a:ext uri="{FF2B5EF4-FFF2-40B4-BE49-F238E27FC236}">
                <a16:creationId xmlns:a16="http://schemas.microsoft.com/office/drawing/2014/main" id="{7A794BC9-FBA3-9E42-B266-003A829D286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668966" y="57150"/>
            <a:ext cx="2254189" cy="48788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365"/>
    </mc:Choice>
    <mc:Fallback xmlns="">
      <p:transition spd="slow" advTm="40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1594" objId="2"/>
        <p14:stopEvt time="36702"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Implementation</a:t>
            </a:r>
            <a:endParaRPr dirty="0">
              <a:latin typeface="+mj-lt"/>
            </a:endParaRPr>
          </a:p>
        </p:txBody>
      </p:sp>
      <p:sp>
        <p:nvSpPr>
          <p:cNvPr id="144" name="Google Shape;144;p24"/>
          <p:cNvSpPr txBox="1">
            <a:spLocks noGrp="1"/>
          </p:cNvSpPr>
          <p:nvPr>
            <p:ph type="body" idx="1"/>
          </p:nvPr>
        </p:nvSpPr>
        <p:spPr>
          <a:xfrm>
            <a:off x="311700" y="1266325"/>
            <a:ext cx="40623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dirty="0">
                <a:latin typeface="+mn-lt"/>
              </a:rPr>
              <a:t>Recording page</a:t>
            </a:r>
            <a:endParaRPr b="1" u="sng" dirty="0">
              <a:latin typeface="+mn-lt"/>
            </a:endParaRPr>
          </a:p>
          <a:p>
            <a:pPr marL="457200" lvl="0" indent="-342900" algn="l" rtl="0">
              <a:spcBef>
                <a:spcPts val="1200"/>
              </a:spcBef>
              <a:spcAft>
                <a:spcPts val="0"/>
              </a:spcAft>
              <a:buSzPts val="1800"/>
              <a:buChar char="-"/>
            </a:pPr>
            <a:r>
              <a:rPr lang="en" dirty="0">
                <a:latin typeface="+mn-lt"/>
              </a:rPr>
              <a:t>Record audio with and without a name given</a:t>
            </a:r>
            <a:endParaRPr dirty="0">
              <a:latin typeface="+mn-lt"/>
            </a:endParaRPr>
          </a:p>
          <a:p>
            <a:pPr marL="457200" lvl="0" indent="-342900" algn="l" rtl="0">
              <a:spcBef>
                <a:spcPts val="0"/>
              </a:spcBef>
              <a:spcAft>
                <a:spcPts val="0"/>
              </a:spcAft>
              <a:buSzPts val="1800"/>
              <a:buChar char="-"/>
            </a:pPr>
            <a:r>
              <a:rPr lang="en" dirty="0">
                <a:latin typeface="+mn-lt"/>
              </a:rPr>
              <a:t>Playback and delete recordings</a:t>
            </a:r>
            <a:endParaRPr dirty="0">
              <a:latin typeface="+mn-lt"/>
            </a:endParaRPr>
          </a:p>
          <a:p>
            <a:pPr marL="0" lvl="0" indent="0" algn="l" rtl="0">
              <a:spcBef>
                <a:spcPts val="1200"/>
              </a:spcBef>
              <a:spcAft>
                <a:spcPts val="0"/>
              </a:spcAft>
              <a:buNone/>
            </a:pPr>
            <a:r>
              <a:rPr lang="en" b="1" u="sng" dirty="0">
                <a:latin typeface="+mn-lt"/>
              </a:rPr>
              <a:t>Statistics Page</a:t>
            </a:r>
            <a:endParaRPr b="1" u="sng" dirty="0">
              <a:latin typeface="+mn-lt"/>
            </a:endParaRPr>
          </a:p>
          <a:p>
            <a:pPr marL="457200" lvl="0" indent="-342900" algn="l" rtl="0">
              <a:spcBef>
                <a:spcPts val="1200"/>
              </a:spcBef>
              <a:spcAft>
                <a:spcPts val="0"/>
              </a:spcAft>
              <a:buSzPts val="1800"/>
              <a:buChar char="-"/>
            </a:pPr>
            <a:r>
              <a:rPr lang="en" dirty="0">
                <a:latin typeface="+mn-lt"/>
              </a:rPr>
              <a:t>View stats based on notes created</a:t>
            </a:r>
            <a:endParaRPr dirty="0">
              <a:latin typeface="+mn-lt"/>
            </a:endParaRPr>
          </a:p>
        </p:txBody>
      </p:sp>
      <p:pic>
        <p:nvPicPr>
          <p:cNvPr id="10" name="Audio 9">
            <a:hlinkClick r:id="" action="ppaction://media"/>
            <a:extLst>
              <a:ext uri="{FF2B5EF4-FFF2-40B4-BE49-F238E27FC236}">
                <a16:creationId xmlns:a16="http://schemas.microsoft.com/office/drawing/2014/main" id="{A060A4AF-E1D8-BF4E-869C-483415E935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pic>
        <p:nvPicPr>
          <p:cNvPr id="3" name="RecordingsStats.mp4" descr="RecordingsStats.mp4">
            <a:hlinkClick r:id="" action="ppaction://media"/>
            <a:extLst>
              <a:ext uri="{FF2B5EF4-FFF2-40B4-BE49-F238E27FC236}">
                <a16:creationId xmlns:a16="http://schemas.microsoft.com/office/drawing/2014/main" id="{6D9D81CE-9F47-4B4B-90C7-BC6ADF7FC13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560679" y="108284"/>
            <a:ext cx="2276425" cy="49269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336"/>
    </mc:Choice>
    <mc:Fallback xmlns="">
      <p:transition spd="slow" advTm="37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0"/>
                </p:tgtEl>
              </p:cMediaNode>
            </p:audio>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564" objId="2"/>
        <p14:stopEvt time="24369"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Evaluation</a:t>
            </a:r>
            <a:endParaRPr dirty="0">
              <a:latin typeface="+mj-lt"/>
            </a:endParaRPr>
          </a:p>
        </p:txBody>
      </p:sp>
      <p:sp>
        <p:nvSpPr>
          <p:cNvPr id="150" name="Google Shape;150;p25"/>
          <p:cNvSpPr txBox="1">
            <a:spLocks noGrp="1"/>
          </p:cNvSpPr>
          <p:nvPr>
            <p:ph type="body" idx="1"/>
          </p:nvPr>
        </p:nvSpPr>
        <p:spPr>
          <a:xfrm>
            <a:off x="0" y="1312415"/>
            <a:ext cx="4619100" cy="3139268"/>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latin typeface="+mn-lt"/>
              </a:rPr>
              <a:t>Carried out a monitored evaluation over a remote video conference followed by a two part survey</a:t>
            </a:r>
            <a:endParaRPr dirty="0">
              <a:latin typeface="+mn-lt"/>
            </a:endParaRPr>
          </a:p>
          <a:p>
            <a:pPr marL="457200" lvl="0" indent="-342900" algn="l" rtl="0">
              <a:spcBef>
                <a:spcPts val="0"/>
              </a:spcBef>
              <a:spcAft>
                <a:spcPts val="0"/>
              </a:spcAft>
              <a:buSzPts val="1800"/>
              <a:buChar char="-"/>
            </a:pPr>
            <a:r>
              <a:rPr lang="en" dirty="0">
                <a:latin typeface="+mn-lt"/>
              </a:rPr>
              <a:t>The first part focused on the usability</a:t>
            </a:r>
            <a:endParaRPr dirty="0">
              <a:latin typeface="+mn-lt"/>
            </a:endParaRPr>
          </a:p>
          <a:p>
            <a:pPr marL="457200" lvl="0" indent="-342900" algn="l" rtl="0">
              <a:spcBef>
                <a:spcPts val="0"/>
              </a:spcBef>
              <a:spcAft>
                <a:spcPts val="0"/>
              </a:spcAft>
              <a:buSzPts val="1800"/>
              <a:buChar char="-"/>
            </a:pPr>
            <a:r>
              <a:rPr lang="en" dirty="0">
                <a:latin typeface="+mn-lt"/>
              </a:rPr>
              <a:t>The second part focused on whether participants found reflection easy, enjoyed certain features and found them useful, as well as if they would continue to use the app.</a:t>
            </a:r>
            <a:endParaRPr dirty="0">
              <a:latin typeface="+mn-lt"/>
            </a:endParaRPr>
          </a:p>
        </p:txBody>
      </p:sp>
      <p:pic>
        <p:nvPicPr>
          <p:cNvPr id="151" name="Google Shape;151;p25"/>
          <p:cNvPicPr preferRelativeResize="0"/>
          <p:nvPr/>
        </p:nvPicPr>
        <p:blipFill>
          <a:blip r:embed="rId5">
            <a:alphaModFix/>
          </a:blip>
          <a:stretch>
            <a:fillRect/>
          </a:stretch>
        </p:blipFill>
        <p:spPr>
          <a:xfrm>
            <a:off x="4780700" y="1192088"/>
            <a:ext cx="4267199" cy="2759319"/>
          </a:xfrm>
          <a:prstGeom prst="rect">
            <a:avLst/>
          </a:prstGeom>
          <a:noFill/>
          <a:ln>
            <a:noFill/>
          </a:ln>
        </p:spPr>
      </p:pic>
      <p:pic>
        <p:nvPicPr>
          <p:cNvPr id="3" name="Audio 2">
            <a:hlinkClick r:id="" action="ppaction://media"/>
            <a:extLst>
              <a:ext uri="{FF2B5EF4-FFF2-40B4-BE49-F238E27FC236}">
                <a16:creationId xmlns:a16="http://schemas.microsoft.com/office/drawing/2014/main" id="{1BC57AA0-C5F1-864D-A5DB-9409045CA5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328"/>
    </mc:Choice>
    <mc:Fallback xmlns="">
      <p:transition spd="slow" advTm="84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latin typeface="+mj-lt"/>
              </a:rPr>
              <a:t>Conclusion</a:t>
            </a:r>
            <a:endParaRPr dirty="0">
              <a:latin typeface="+mj-lt"/>
            </a:endParaRPr>
          </a:p>
        </p:txBody>
      </p:sp>
      <p:sp>
        <p:nvSpPr>
          <p:cNvPr id="157" name="Google Shape;157;p26"/>
          <p:cNvSpPr txBox="1">
            <a:spLocks noGrp="1"/>
          </p:cNvSpPr>
          <p:nvPr>
            <p:ph type="body" idx="4294967295"/>
          </p:nvPr>
        </p:nvSpPr>
        <p:spPr>
          <a:xfrm>
            <a:off x="610650" y="2872539"/>
            <a:ext cx="7973400" cy="1891966"/>
          </a:xfrm>
          <a:prstGeom prst="rect">
            <a:avLst/>
          </a:prstGeom>
        </p:spPr>
        <p:txBody>
          <a:bodyPr spcFirstLastPara="1" wrap="square" lIns="91425" tIns="91425" rIns="91425" bIns="91425" anchor="t" anchorCtr="0">
            <a:noAutofit/>
          </a:bodyPr>
          <a:lstStyle/>
          <a:p>
            <a:pPr marL="457200" lvl="0" indent="-334327" algn="l" rtl="0">
              <a:spcBef>
                <a:spcPts val="0"/>
              </a:spcBef>
              <a:spcAft>
                <a:spcPts val="0"/>
              </a:spcAft>
              <a:buClr>
                <a:srgbClr val="FFFFFF"/>
              </a:buClr>
              <a:buSzPct val="100000"/>
              <a:buChar char="-"/>
            </a:pPr>
            <a:r>
              <a:rPr lang="en" sz="1600" dirty="0">
                <a:solidFill>
                  <a:srgbClr val="FFFFFF"/>
                </a:solidFill>
                <a:latin typeface="+mn-lt"/>
              </a:rPr>
              <a:t>Project involved creating a mobile app to capture graduate attribute reflections</a:t>
            </a:r>
            <a:endParaRPr sz="1600" dirty="0">
              <a:solidFill>
                <a:srgbClr val="FFFFFF"/>
              </a:solidFill>
              <a:latin typeface="+mn-lt"/>
            </a:endParaRPr>
          </a:p>
          <a:p>
            <a:pPr marL="457200" lvl="0" indent="-334327" algn="l" rtl="0">
              <a:spcBef>
                <a:spcPts val="0"/>
              </a:spcBef>
              <a:spcAft>
                <a:spcPts val="0"/>
              </a:spcAft>
              <a:buClr>
                <a:srgbClr val="FFFFFF"/>
              </a:buClr>
              <a:buSzPct val="100000"/>
              <a:buChar char="-"/>
            </a:pPr>
            <a:r>
              <a:rPr lang="en" sz="1600" dirty="0">
                <a:solidFill>
                  <a:srgbClr val="FFFFFF"/>
                </a:solidFill>
                <a:latin typeface="+mn-lt"/>
              </a:rPr>
              <a:t>User evaluations were carried out to determine how easy the app was to use and reflect with, and whether the additional features were useful.</a:t>
            </a:r>
            <a:endParaRPr sz="1600" dirty="0">
              <a:solidFill>
                <a:srgbClr val="FFFFFF"/>
              </a:solidFill>
              <a:latin typeface="+mn-lt"/>
            </a:endParaRPr>
          </a:p>
          <a:p>
            <a:pPr marL="457200" lvl="0" indent="-334327" algn="l" rtl="0">
              <a:spcBef>
                <a:spcPts val="0"/>
              </a:spcBef>
              <a:spcAft>
                <a:spcPts val="0"/>
              </a:spcAft>
              <a:buClr>
                <a:srgbClr val="FFFFFF"/>
              </a:buClr>
              <a:buSzPct val="100000"/>
              <a:buChar char="-"/>
            </a:pPr>
            <a:r>
              <a:rPr lang="en" sz="1600" dirty="0">
                <a:solidFill>
                  <a:srgbClr val="FFFFFF"/>
                </a:solidFill>
                <a:latin typeface="+mn-lt"/>
              </a:rPr>
              <a:t>Future areas of work involved further CBT research, milestones, note filtering via skill cards and polishing existing implementation.</a:t>
            </a:r>
          </a:p>
          <a:p>
            <a:pPr marL="457200" lvl="0" indent="-334327" algn="l" rtl="0">
              <a:spcBef>
                <a:spcPts val="0"/>
              </a:spcBef>
              <a:spcAft>
                <a:spcPts val="0"/>
              </a:spcAft>
              <a:buClr>
                <a:srgbClr val="FFFFFF"/>
              </a:buClr>
              <a:buSzPct val="100000"/>
              <a:buChar char="-"/>
            </a:pPr>
            <a:r>
              <a:rPr lang="en" sz="1600" dirty="0">
                <a:solidFill>
                  <a:srgbClr val="FFFFFF"/>
                </a:solidFill>
                <a:latin typeface="+mn-lt"/>
              </a:rPr>
              <a:t>Further research into CBT is also required for conclusive evidence of its benefit.</a:t>
            </a:r>
            <a:endParaRPr sz="1600" dirty="0">
              <a:solidFill>
                <a:srgbClr val="FFFFFF"/>
              </a:solidFill>
              <a:latin typeface="+mn-lt"/>
            </a:endParaRPr>
          </a:p>
        </p:txBody>
      </p:sp>
      <p:pic>
        <p:nvPicPr>
          <p:cNvPr id="5" name="Audio 4">
            <a:hlinkClick r:id="" action="ppaction://media"/>
            <a:extLst>
              <a:ext uri="{FF2B5EF4-FFF2-40B4-BE49-F238E27FC236}">
                <a16:creationId xmlns:a16="http://schemas.microsoft.com/office/drawing/2014/main" id="{ADBFFACF-2498-4B4A-BCC1-73F78FBB68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839"/>
    </mc:Choice>
    <mc:Fallback xmlns="">
      <p:transition spd="slow" advTm="35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Project Aims</a:t>
            </a:r>
            <a:endParaRPr dirty="0">
              <a:latin typeface="+mj-lt"/>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 sz="2300" dirty="0">
                <a:latin typeface="+mn-lt"/>
              </a:rPr>
              <a:t>Create an app to capture reflections on graduate attributes</a:t>
            </a:r>
            <a:endParaRPr sz="2300" dirty="0">
              <a:latin typeface="+mn-lt"/>
            </a:endParaRPr>
          </a:p>
          <a:p>
            <a:pPr marL="457200" lvl="0" indent="-374650" algn="l" rtl="0">
              <a:spcBef>
                <a:spcPts val="0"/>
              </a:spcBef>
              <a:spcAft>
                <a:spcPts val="0"/>
              </a:spcAft>
              <a:buSzPts val="2300"/>
              <a:buChar char="-"/>
            </a:pPr>
            <a:r>
              <a:rPr lang="en" sz="2300" dirty="0">
                <a:latin typeface="+mn-lt"/>
              </a:rPr>
              <a:t>Allow users to create a note with written or audio formatting </a:t>
            </a:r>
            <a:endParaRPr sz="2300" dirty="0">
              <a:latin typeface="+mn-lt"/>
            </a:endParaRPr>
          </a:p>
          <a:p>
            <a:pPr marL="457200" lvl="0" indent="-374650" algn="l" rtl="0">
              <a:spcBef>
                <a:spcPts val="0"/>
              </a:spcBef>
              <a:spcAft>
                <a:spcPts val="0"/>
              </a:spcAft>
              <a:buSzPts val="2300"/>
              <a:buChar char="-"/>
            </a:pPr>
            <a:r>
              <a:rPr lang="en" sz="2300" dirty="0">
                <a:latin typeface="+mn-lt"/>
              </a:rPr>
              <a:t>Remind users when they should reflect</a:t>
            </a:r>
            <a:endParaRPr sz="2300" dirty="0">
              <a:latin typeface="+mn-lt"/>
            </a:endParaRPr>
          </a:p>
          <a:p>
            <a:pPr marL="457200" lvl="0" indent="-374650" algn="l" rtl="0">
              <a:spcBef>
                <a:spcPts val="0"/>
              </a:spcBef>
              <a:spcAft>
                <a:spcPts val="0"/>
              </a:spcAft>
              <a:buSzPts val="2300"/>
              <a:buChar char="-"/>
            </a:pPr>
            <a:r>
              <a:rPr lang="en" sz="2300" dirty="0">
                <a:latin typeface="+mn-lt"/>
              </a:rPr>
              <a:t>Create a usable app</a:t>
            </a:r>
            <a:endParaRPr sz="2300" dirty="0">
              <a:latin typeface="+mn-lt"/>
            </a:endParaRPr>
          </a:p>
          <a:p>
            <a:pPr marL="457200" lvl="0" indent="-374650" algn="l" rtl="0">
              <a:spcBef>
                <a:spcPts val="0"/>
              </a:spcBef>
              <a:spcAft>
                <a:spcPts val="0"/>
              </a:spcAft>
              <a:buSzPts val="2300"/>
              <a:buChar char="-"/>
            </a:pPr>
            <a:r>
              <a:rPr lang="en" sz="2300" dirty="0">
                <a:latin typeface="+mn-lt"/>
              </a:rPr>
              <a:t>Aid reflection</a:t>
            </a:r>
            <a:endParaRPr sz="2300" dirty="0">
              <a:latin typeface="+mn-lt"/>
            </a:endParaRPr>
          </a:p>
        </p:txBody>
      </p:sp>
      <p:pic>
        <p:nvPicPr>
          <p:cNvPr id="3" name="Audio 2">
            <a:hlinkClick r:id="" action="ppaction://media"/>
            <a:extLst>
              <a:ext uri="{FF2B5EF4-FFF2-40B4-BE49-F238E27FC236}">
                <a16:creationId xmlns:a16="http://schemas.microsoft.com/office/drawing/2014/main" id="{B6AB6210-97E5-7E40-BC64-B64EFFE4B0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743"/>
    </mc:Choice>
    <mc:Fallback xmlns="">
      <p:transition spd="slow" advTm="55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Graduate Attributes</a:t>
            </a:r>
            <a:endParaRPr dirty="0">
              <a:latin typeface="+mj-lt"/>
            </a:endParaRPr>
          </a:p>
        </p:txBody>
      </p:sp>
      <p:sp>
        <p:nvSpPr>
          <p:cNvPr id="79" name="Google Shape;79;p15"/>
          <p:cNvSpPr txBox="1">
            <a:spLocks noGrp="1"/>
          </p:cNvSpPr>
          <p:nvPr>
            <p:ph type="body" idx="1"/>
          </p:nvPr>
        </p:nvSpPr>
        <p:spPr>
          <a:xfrm>
            <a:off x="311700" y="1266325"/>
            <a:ext cx="8520600" cy="29385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Ethics and professionalism</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Communication</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Teamwork</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Self-efficacy and Applying Knowledge</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Adaptability</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Critical Thinking</a:t>
            </a:r>
            <a:endParaRPr sz="2200" dirty="0">
              <a:solidFill>
                <a:srgbClr val="666666"/>
              </a:solidFill>
              <a:latin typeface="+mn-lt"/>
              <a:ea typeface="Arial"/>
              <a:cs typeface="Arial"/>
              <a:sym typeface="Arial"/>
            </a:endParaRPr>
          </a:p>
          <a:p>
            <a:pPr marL="457200" lvl="0" indent="-368300" algn="l" rtl="0">
              <a:spcBef>
                <a:spcPts val="0"/>
              </a:spcBef>
              <a:spcAft>
                <a:spcPts val="0"/>
              </a:spcAft>
              <a:buClr>
                <a:srgbClr val="666666"/>
              </a:buClr>
              <a:buSzPts val="2200"/>
              <a:buFont typeface="Arial"/>
              <a:buChar char="-"/>
            </a:pPr>
            <a:r>
              <a:rPr lang="en" sz="2200" dirty="0">
                <a:solidFill>
                  <a:srgbClr val="666666"/>
                </a:solidFill>
                <a:latin typeface="+mn-lt"/>
                <a:ea typeface="Arial"/>
                <a:cs typeface="Arial"/>
                <a:sym typeface="Arial"/>
              </a:rPr>
              <a:t>Reflection</a:t>
            </a:r>
            <a:endParaRPr sz="2300" dirty="0">
              <a:solidFill>
                <a:srgbClr val="666666"/>
              </a:solidFill>
              <a:latin typeface="+mn-lt"/>
              <a:ea typeface="Arial"/>
              <a:cs typeface="Arial"/>
              <a:sym typeface="Arial"/>
            </a:endParaRPr>
          </a:p>
          <a:p>
            <a:pPr marL="0" lvl="0" indent="0" algn="l" rtl="0">
              <a:spcBef>
                <a:spcPts val="1200"/>
              </a:spcBef>
              <a:spcAft>
                <a:spcPts val="0"/>
              </a:spcAft>
              <a:buNone/>
            </a:pPr>
            <a:r>
              <a:rPr lang="en" sz="1500" dirty="0">
                <a:solidFill>
                  <a:srgbClr val="000000"/>
                </a:solidFill>
                <a:latin typeface="Arial"/>
                <a:ea typeface="Arial"/>
                <a:cs typeface="Arial"/>
                <a:sym typeface="Arial"/>
              </a:rPr>
              <a:t>		</a:t>
            </a:r>
            <a:endParaRPr sz="1500" dirty="0">
              <a:solidFill>
                <a:srgbClr val="000000"/>
              </a:solidFill>
              <a:latin typeface="Arial"/>
              <a:ea typeface="Arial"/>
              <a:cs typeface="Arial"/>
              <a:sym typeface="Arial"/>
            </a:endParaRPr>
          </a:p>
          <a:p>
            <a:pPr marL="0" lvl="0" indent="0" algn="l" rtl="0">
              <a:spcBef>
                <a:spcPts val="1200"/>
              </a:spcBef>
              <a:spcAft>
                <a:spcPts val="1200"/>
              </a:spcAft>
              <a:buNone/>
            </a:pPr>
            <a:endParaRPr sz="2100" dirty="0"/>
          </a:p>
        </p:txBody>
      </p:sp>
      <p:pic>
        <p:nvPicPr>
          <p:cNvPr id="3" name="Audio 2">
            <a:hlinkClick r:id="" action="ppaction://media"/>
            <a:extLst>
              <a:ext uri="{FF2B5EF4-FFF2-40B4-BE49-F238E27FC236}">
                <a16:creationId xmlns:a16="http://schemas.microsoft.com/office/drawing/2014/main" id="{106BF57B-E3C5-1B43-A5CB-D0470670A6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
        <p:nvSpPr>
          <p:cNvPr id="7" name="Google Shape;80;p15">
            <a:extLst>
              <a:ext uri="{FF2B5EF4-FFF2-40B4-BE49-F238E27FC236}">
                <a16:creationId xmlns:a16="http://schemas.microsoft.com/office/drawing/2014/main" id="{1C7AE987-16A9-6146-AD4A-4ADE21DE3850}"/>
              </a:ext>
            </a:extLst>
          </p:cNvPr>
          <p:cNvSpPr txBox="1"/>
          <p:nvPr/>
        </p:nvSpPr>
        <p:spPr>
          <a:xfrm>
            <a:off x="3497616" y="4698475"/>
            <a:ext cx="5646384" cy="430857"/>
          </a:xfrm>
          <a:prstGeom prst="rect">
            <a:avLst/>
          </a:prstGeom>
          <a:noFill/>
          <a:ln>
            <a:noFill/>
          </a:ln>
        </p:spPr>
        <p:txBody>
          <a:bodyPr spcFirstLastPara="1" wrap="square" lIns="91425" tIns="91425" rIns="91425" bIns="91425" anchor="t" anchorCtr="0">
            <a:spAutoFit/>
          </a:bodyPr>
          <a:lstStyle/>
          <a:p>
            <a:pPr algn="r"/>
            <a:r>
              <a:rPr lang="en-GB" sz="800" dirty="0">
                <a:solidFill>
                  <a:schemeClr val="bg1">
                    <a:lumMod val="50000"/>
                  </a:schemeClr>
                </a:solidFill>
                <a:latin typeface="+mn-lt"/>
              </a:rPr>
              <a:t>K. Abernethy and K. </a:t>
            </a:r>
            <a:r>
              <a:rPr lang="en-GB" sz="800" dirty="0" err="1">
                <a:solidFill>
                  <a:schemeClr val="bg1">
                    <a:lumMod val="50000"/>
                  </a:schemeClr>
                </a:solidFill>
                <a:latin typeface="+mn-lt"/>
              </a:rPr>
              <a:t>Treu</a:t>
            </a:r>
            <a:r>
              <a:rPr lang="en-GB" sz="800" dirty="0">
                <a:solidFill>
                  <a:schemeClr val="bg1">
                    <a:lumMod val="50000"/>
                  </a:schemeClr>
                </a:solidFill>
                <a:latin typeface="+mn-lt"/>
              </a:rPr>
              <a:t>. Teaching computing soft skills: an experiential approach, 2009,</a:t>
            </a:r>
          </a:p>
          <a:p>
            <a:pPr algn="r"/>
            <a:r>
              <a:rPr lang="en-GB" sz="800" dirty="0">
                <a:solidFill>
                  <a:schemeClr val="bg1">
                    <a:lumMod val="50000"/>
                  </a:schemeClr>
                </a:solidFill>
                <a:latin typeface="+mn-lt"/>
              </a:rPr>
              <a:t>R. McDermott, G. Brindley, and G. Eccleston. Developing tools to encourage reflection in first year students blogs, 2010 </a:t>
            </a:r>
          </a:p>
        </p:txBody>
      </p:sp>
    </p:spTree>
  </p:cSld>
  <p:clrMapOvr>
    <a:masterClrMapping/>
  </p:clrMapOvr>
  <mc:AlternateContent xmlns:mc="http://schemas.openxmlformats.org/markup-compatibility/2006" xmlns:p14="http://schemas.microsoft.com/office/powerpoint/2010/main">
    <mc:Choice Requires="p14">
      <p:transition spd="slow" p14:dur="2000" advTm="37720"/>
    </mc:Choice>
    <mc:Fallback xmlns="">
      <p:transition spd="slow" advTm="37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Reflection</a:t>
            </a:r>
            <a:endParaRPr dirty="0">
              <a:latin typeface="+mj-lt"/>
            </a:endParaRPr>
          </a:p>
        </p:txBody>
      </p:sp>
      <p:sp>
        <p:nvSpPr>
          <p:cNvPr id="86" name="Google Shape;86;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u="sng" dirty="0">
                <a:latin typeface="+mn-lt"/>
              </a:rPr>
              <a:t>Stages of Reflection</a:t>
            </a:r>
            <a:endParaRPr sz="2400" b="1" u="sng" dirty="0">
              <a:latin typeface="+mn-lt"/>
            </a:endParaRPr>
          </a:p>
          <a:p>
            <a:pPr marL="0" lvl="0" indent="0" algn="l" rtl="0">
              <a:spcBef>
                <a:spcPts val="1200"/>
              </a:spcBef>
              <a:spcAft>
                <a:spcPts val="0"/>
              </a:spcAft>
              <a:buNone/>
            </a:pPr>
            <a:r>
              <a:rPr lang="en" sz="2400" dirty="0">
                <a:latin typeface="+mn-lt"/>
              </a:rPr>
              <a:t>1. Situation</a:t>
            </a:r>
            <a:endParaRPr sz="2400" dirty="0">
              <a:latin typeface="+mn-lt"/>
            </a:endParaRPr>
          </a:p>
          <a:p>
            <a:pPr marL="0" lvl="0" indent="0" algn="l" rtl="0">
              <a:spcBef>
                <a:spcPts val="1200"/>
              </a:spcBef>
              <a:spcAft>
                <a:spcPts val="0"/>
              </a:spcAft>
              <a:buNone/>
            </a:pPr>
            <a:r>
              <a:rPr lang="en" sz="2400" dirty="0">
                <a:latin typeface="+mn-lt"/>
              </a:rPr>
              <a:t>2. Emotional state</a:t>
            </a:r>
            <a:endParaRPr sz="2400" dirty="0">
              <a:latin typeface="+mn-lt"/>
            </a:endParaRPr>
          </a:p>
          <a:p>
            <a:pPr marL="0" lvl="0" indent="0" algn="l" rtl="0">
              <a:spcBef>
                <a:spcPts val="1200"/>
              </a:spcBef>
              <a:spcAft>
                <a:spcPts val="0"/>
              </a:spcAft>
              <a:buNone/>
            </a:pPr>
            <a:r>
              <a:rPr lang="en" sz="2400" dirty="0">
                <a:latin typeface="+mn-lt"/>
              </a:rPr>
              <a:t>3. Analysis of the cause and effects</a:t>
            </a:r>
            <a:endParaRPr sz="2400" dirty="0">
              <a:latin typeface="+mn-lt"/>
            </a:endParaRPr>
          </a:p>
          <a:p>
            <a:pPr marL="0" lvl="0" indent="0" algn="l" rtl="0">
              <a:spcBef>
                <a:spcPts val="1200"/>
              </a:spcBef>
              <a:spcAft>
                <a:spcPts val="1200"/>
              </a:spcAft>
              <a:buNone/>
            </a:pPr>
            <a:r>
              <a:rPr lang="en" sz="2400" dirty="0">
                <a:latin typeface="+mn-lt"/>
              </a:rPr>
              <a:t>4. </a:t>
            </a:r>
            <a:r>
              <a:rPr lang="en" sz="2400">
                <a:latin typeface="+mn-lt"/>
              </a:rPr>
              <a:t>Alternative thoughts </a:t>
            </a:r>
            <a:endParaRPr sz="2400" dirty="0">
              <a:latin typeface="+mn-lt"/>
            </a:endParaRPr>
          </a:p>
        </p:txBody>
      </p:sp>
      <p:sp>
        <p:nvSpPr>
          <p:cNvPr id="87" name="Google Shape;87;p16"/>
          <p:cNvSpPr txBox="1"/>
          <p:nvPr/>
        </p:nvSpPr>
        <p:spPr>
          <a:xfrm>
            <a:off x="2044229" y="4551481"/>
            <a:ext cx="7099771" cy="553968"/>
          </a:xfrm>
          <a:prstGeom prst="rect">
            <a:avLst/>
          </a:prstGeom>
          <a:noFill/>
          <a:ln>
            <a:noFill/>
          </a:ln>
        </p:spPr>
        <p:txBody>
          <a:bodyPr spcFirstLastPara="1" wrap="square" lIns="91425" tIns="91425" rIns="91425" bIns="91425" anchor="t" anchorCtr="0">
            <a:spAutoFit/>
          </a:bodyPr>
          <a:lstStyle/>
          <a:p>
            <a:pPr algn="r"/>
            <a:r>
              <a:rPr lang="en-GB" sz="800" dirty="0">
                <a:solidFill>
                  <a:schemeClr val="bg1">
                    <a:lumMod val="50000"/>
                  </a:schemeClr>
                </a:solidFill>
                <a:latin typeface="+mn-lt"/>
              </a:rPr>
              <a:t>R. McDermott, G. Brindley, and G. Eccleston. Developing tools to encourage reflection in first year students blogs, 2010,</a:t>
            </a:r>
          </a:p>
          <a:p>
            <a:pPr algn="r"/>
            <a:r>
              <a:rPr lang="en-GB" sz="800" dirty="0">
                <a:solidFill>
                  <a:schemeClr val="bg1">
                    <a:lumMod val="50000"/>
                  </a:schemeClr>
                </a:solidFill>
                <a:latin typeface="+mn-lt"/>
              </a:rPr>
              <a:t>V. </a:t>
            </a:r>
            <a:r>
              <a:rPr lang="en-GB" sz="800" dirty="0" err="1">
                <a:solidFill>
                  <a:schemeClr val="bg1">
                    <a:lumMod val="50000"/>
                  </a:schemeClr>
                </a:solidFill>
                <a:latin typeface="+mn-lt"/>
              </a:rPr>
              <a:t>Thurner</a:t>
            </a:r>
            <a:r>
              <a:rPr lang="en-GB" sz="800" dirty="0">
                <a:solidFill>
                  <a:schemeClr val="bg1">
                    <a:lumMod val="50000"/>
                  </a:schemeClr>
                </a:solidFill>
                <a:latin typeface="+mn-lt"/>
              </a:rPr>
              <a:t>, S. Hammer, S. </a:t>
            </a:r>
            <a:r>
              <a:rPr lang="en-GB" sz="800" dirty="0" err="1">
                <a:solidFill>
                  <a:schemeClr val="bg1">
                    <a:lumMod val="50000"/>
                  </a:schemeClr>
                </a:solidFill>
                <a:latin typeface="+mn-lt"/>
              </a:rPr>
              <a:t>Ottinger</a:t>
            </a:r>
            <a:r>
              <a:rPr lang="en-GB" sz="800" dirty="0">
                <a:solidFill>
                  <a:schemeClr val="bg1">
                    <a:lumMod val="50000"/>
                  </a:schemeClr>
                </a:solidFill>
                <a:latin typeface="+mn-lt"/>
              </a:rPr>
              <a:t>, and M. </a:t>
            </a:r>
            <a:r>
              <a:rPr lang="en-GB" sz="800" dirty="0" err="1">
                <a:solidFill>
                  <a:schemeClr val="bg1">
                    <a:lumMod val="50000"/>
                  </a:schemeClr>
                </a:solidFill>
                <a:latin typeface="+mn-lt"/>
              </a:rPr>
              <a:t>Waldleitner</a:t>
            </a:r>
            <a:r>
              <a:rPr lang="en-GB" sz="800" dirty="0">
                <a:solidFill>
                  <a:schemeClr val="bg1">
                    <a:lumMod val="50000"/>
                  </a:schemeClr>
                </a:solidFill>
                <a:latin typeface="+mn-lt"/>
              </a:rPr>
              <a:t>. Development and Evaluation of an Assessment Tool for Self-Reflection, Apr. 2020</a:t>
            </a:r>
          </a:p>
          <a:p>
            <a:pPr algn="r"/>
            <a:r>
              <a:rPr lang="en-GB" sz="800" dirty="0">
                <a:solidFill>
                  <a:schemeClr val="bg1">
                    <a:lumMod val="50000"/>
                  </a:schemeClr>
                </a:solidFill>
                <a:latin typeface="+mn-lt"/>
              </a:rPr>
              <a:t>A. Bruno and G. </a:t>
            </a:r>
            <a:r>
              <a:rPr lang="en-GB" sz="800" dirty="0" err="1">
                <a:solidFill>
                  <a:schemeClr val="bg1">
                    <a:lumMod val="50000"/>
                  </a:schemeClr>
                </a:solidFill>
                <a:latin typeface="+mn-lt"/>
              </a:rPr>
              <a:t>Dell’Aversana</a:t>
            </a:r>
            <a:r>
              <a:rPr lang="en-GB" sz="800" dirty="0">
                <a:solidFill>
                  <a:schemeClr val="bg1">
                    <a:lumMod val="50000"/>
                  </a:schemeClr>
                </a:solidFill>
                <a:latin typeface="+mn-lt"/>
              </a:rPr>
              <a:t>. Reflective practicum in higher education: the influence of the learning environment on the quality of learning, Apr. 2018</a:t>
            </a:r>
          </a:p>
        </p:txBody>
      </p:sp>
      <p:pic>
        <p:nvPicPr>
          <p:cNvPr id="5" name="Audio 4">
            <a:hlinkClick r:id="" action="ppaction://media"/>
            <a:extLst>
              <a:ext uri="{FF2B5EF4-FFF2-40B4-BE49-F238E27FC236}">
                <a16:creationId xmlns:a16="http://schemas.microsoft.com/office/drawing/2014/main" id="{D0E263A4-13A5-E144-87FB-DB11CFB0B0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369"/>
    </mc:Choice>
    <mc:Fallback xmlns="">
      <p:transition spd="slow" advTm="49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Cognitive </a:t>
            </a:r>
            <a:r>
              <a:rPr lang="en" dirty="0" err="1">
                <a:latin typeface="+mj-lt"/>
              </a:rPr>
              <a:t>Behavioural</a:t>
            </a:r>
            <a:r>
              <a:rPr lang="en" dirty="0">
                <a:latin typeface="+mj-lt"/>
              </a:rPr>
              <a:t> Therapy (CBT)</a:t>
            </a:r>
            <a:endParaRPr dirty="0">
              <a:latin typeface="+mj-lt"/>
            </a:endParaRPr>
          </a:p>
          <a:p>
            <a:pPr marL="0" lvl="0" indent="0" algn="l" rtl="0">
              <a:spcBef>
                <a:spcPts val="0"/>
              </a:spcBef>
              <a:spcAft>
                <a:spcPts val="0"/>
              </a:spcAft>
              <a:buNone/>
            </a:pPr>
            <a:endParaRPr dirty="0"/>
          </a:p>
        </p:txBody>
      </p:sp>
      <p:pic>
        <p:nvPicPr>
          <p:cNvPr id="93" name="Google Shape;93;p17"/>
          <p:cNvPicPr preferRelativeResize="0"/>
          <p:nvPr/>
        </p:nvPicPr>
        <p:blipFill>
          <a:blip r:embed="rId5">
            <a:alphaModFix/>
          </a:blip>
          <a:stretch>
            <a:fillRect/>
          </a:stretch>
        </p:blipFill>
        <p:spPr>
          <a:xfrm>
            <a:off x="742950" y="1640525"/>
            <a:ext cx="7658100" cy="2171700"/>
          </a:xfrm>
          <a:prstGeom prst="rect">
            <a:avLst/>
          </a:prstGeom>
          <a:noFill/>
          <a:ln>
            <a:noFill/>
          </a:ln>
        </p:spPr>
      </p:pic>
      <p:sp>
        <p:nvSpPr>
          <p:cNvPr id="94" name="Google Shape;94;p17"/>
          <p:cNvSpPr txBox="1"/>
          <p:nvPr/>
        </p:nvSpPr>
        <p:spPr>
          <a:xfrm>
            <a:off x="5759532" y="4773727"/>
            <a:ext cx="3384468" cy="307746"/>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dirty="0">
                <a:solidFill>
                  <a:schemeClr val="bg1">
                    <a:lumMod val="50000"/>
                  </a:schemeClr>
                </a:solidFill>
                <a:latin typeface="Open Sans"/>
                <a:ea typeface="Open Sans"/>
                <a:cs typeface="Open Sans"/>
                <a:sym typeface="Open Sans"/>
              </a:rPr>
              <a:t>https://</a:t>
            </a:r>
            <a:r>
              <a:rPr lang="en" sz="800" dirty="0" err="1">
                <a:solidFill>
                  <a:schemeClr val="bg1">
                    <a:lumMod val="50000"/>
                  </a:schemeClr>
                </a:solidFill>
                <a:latin typeface="Open Sans"/>
                <a:ea typeface="Open Sans"/>
                <a:cs typeface="Open Sans"/>
                <a:sym typeface="Open Sans"/>
              </a:rPr>
              <a:t>www.therapistaid.com</a:t>
            </a:r>
            <a:r>
              <a:rPr lang="en" sz="800" dirty="0">
                <a:solidFill>
                  <a:schemeClr val="bg1">
                    <a:lumMod val="50000"/>
                  </a:schemeClr>
                </a:solidFill>
                <a:latin typeface="Open Sans"/>
                <a:ea typeface="Open Sans"/>
                <a:cs typeface="Open Sans"/>
                <a:sym typeface="Open Sans"/>
              </a:rPr>
              <a:t>/ therapy-guide/</a:t>
            </a:r>
            <a:r>
              <a:rPr lang="en" sz="800" dirty="0" err="1">
                <a:solidFill>
                  <a:schemeClr val="bg1">
                    <a:lumMod val="50000"/>
                  </a:schemeClr>
                </a:solidFill>
                <a:latin typeface="Open Sans"/>
                <a:ea typeface="Open Sans"/>
                <a:cs typeface="Open Sans"/>
                <a:sym typeface="Open Sans"/>
              </a:rPr>
              <a:t>cbt</a:t>
            </a:r>
            <a:r>
              <a:rPr lang="en" sz="800" dirty="0">
                <a:solidFill>
                  <a:schemeClr val="bg1">
                    <a:lumMod val="50000"/>
                  </a:schemeClr>
                </a:solidFill>
                <a:latin typeface="Open Sans"/>
                <a:ea typeface="Open Sans"/>
                <a:cs typeface="Open Sans"/>
                <a:sym typeface="Open Sans"/>
              </a:rPr>
              <a:t>-psychoeducation</a:t>
            </a:r>
            <a:endParaRPr sz="800" dirty="0">
              <a:solidFill>
                <a:schemeClr val="bg1">
                  <a:lumMod val="50000"/>
                </a:schemeClr>
              </a:solidFill>
              <a:latin typeface="Open Sans"/>
              <a:ea typeface="Open Sans"/>
              <a:cs typeface="Open Sans"/>
              <a:sym typeface="Open Sans"/>
            </a:endParaRPr>
          </a:p>
        </p:txBody>
      </p:sp>
      <p:pic>
        <p:nvPicPr>
          <p:cNvPr id="3" name="Audio 2">
            <a:hlinkClick r:id="" action="ppaction://media"/>
            <a:extLst>
              <a:ext uri="{FF2B5EF4-FFF2-40B4-BE49-F238E27FC236}">
                <a16:creationId xmlns:a16="http://schemas.microsoft.com/office/drawing/2014/main" id="{B955623C-9B2D-4746-B504-C4C179FFB3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362"/>
    </mc:Choice>
    <mc:Fallback xmlns="">
      <p:transition spd="slow" advTm="3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6315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Research Survey</a:t>
            </a:r>
            <a:endParaRPr dirty="0">
              <a:latin typeface="+mj-lt"/>
            </a:endParaRPr>
          </a:p>
        </p:txBody>
      </p:sp>
      <p:pic>
        <p:nvPicPr>
          <p:cNvPr id="100" name="Google Shape;100;p18"/>
          <p:cNvPicPr preferRelativeResize="0"/>
          <p:nvPr/>
        </p:nvPicPr>
        <p:blipFill>
          <a:blip r:embed="rId5">
            <a:alphaModFix/>
          </a:blip>
          <a:stretch>
            <a:fillRect/>
          </a:stretch>
        </p:blipFill>
        <p:spPr>
          <a:xfrm>
            <a:off x="163150" y="707400"/>
            <a:ext cx="2493351" cy="1965908"/>
          </a:xfrm>
          <a:prstGeom prst="rect">
            <a:avLst/>
          </a:prstGeom>
          <a:noFill/>
          <a:ln>
            <a:noFill/>
          </a:ln>
        </p:spPr>
      </p:pic>
      <p:pic>
        <p:nvPicPr>
          <p:cNvPr id="101" name="Google Shape;101;p18"/>
          <p:cNvPicPr preferRelativeResize="0"/>
          <p:nvPr/>
        </p:nvPicPr>
        <p:blipFill>
          <a:blip r:embed="rId6">
            <a:alphaModFix/>
          </a:blip>
          <a:stretch>
            <a:fillRect/>
          </a:stretch>
        </p:blipFill>
        <p:spPr>
          <a:xfrm>
            <a:off x="3210187" y="707400"/>
            <a:ext cx="2723625" cy="2091724"/>
          </a:xfrm>
          <a:prstGeom prst="rect">
            <a:avLst/>
          </a:prstGeom>
          <a:noFill/>
          <a:ln>
            <a:noFill/>
          </a:ln>
        </p:spPr>
      </p:pic>
      <p:pic>
        <p:nvPicPr>
          <p:cNvPr id="102" name="Google Shape;102;p18"/>
          <p:cNvPicPr preferRelativeResize="0"/>
          <p:nvPr/>
        </p:nvPicPr>
        <p:blipFill>
          <a:blip r:embed="rId7">
            <a:alphaModFix/>
          </a:blip>
          <a:stretch>
            <a:fillRect/>
          </a:stretch>
        </p:blipFill>
        <p:spPr>
          <a:xfrm>
            <a:off x="6190409" y="707400"/>
            <a:ext cx="2723616" cy="1965900"/>
          </a:xfrm>
          <a:prstGeom prst="rect">
            <a:avLst/>
          </a:prstGeom>
          <a:noFill/>
          <a:ln>
            <a:noFill/>
          </a:ln>
        </p:spPr>
      </p:pic>
      <p:pic>
        <p:nvPicPr>
          <p:cNvPr id="103" name="Google Shape;103;p18"/>
          <p:cNvPicPr preferRelativeResize="0"/>
          <p:nvPr/>
        </p:nvPicPr>
        <p:blipFill>
          <a:blip r:embed="rId8">
            <a:alphaModFix/>
          </a:blip>
          <a:stretch>
            <a:fillRect/>
          </a:stretch>
        </p:blipFill>
        <p:spPr>
          <a:xfrm>
            <a:off x="1699824" y="2956775"/>
            <a:ext cx="2723626" cy="2101321"/>
          </a:xfrm>
          <a:prstGeom prst="rect">
            <a:avLst/>
          </a:prstGeom>
          <a:noFill/>
          <a:ln>
            <a:noFill/>
          </a:ln>
        </p:spPr>
      </p:pic>
      <p:pic>
        <p:nvPicPr>
          <p:cNvPr id="104" name="Google Shape;104;p18"/>
          <p:cNvPicPr preferRelativeResize="0"/>
          <p:nvPr/>
        </p:nvPicPr>
        <p:blipFill>
          <a:blip r:embed="rId9">
            <a:alphaModFix/>
          </a:blip>
          <a:stretch>
            <a:fillRect/>
          </a:stretch>
        </p:blipFill>
        <p:spPr>
          <a:xfrm>
            <a:off x="4832161" y="2956775"/>
            <a:ext cx="2887489" cy="2101325"/>
          </a:xfrm>
          <a:prstGeom prst="rect">
            <a:avLst/>
          </a:prstGeom>
          <a:noFill/>
          <a:ln>
            <a:noFill/>
          </a:ln>
        </p:spPr>
      </p:pic>
      <p:pic>
        <p:nvPicPr>
          <p:cNvPr id="9" name="Audio 8">
            <a:hlinkClick r:id="" action="ppaction://media"/>
            <a:extLst>
              <a:ext uri="{FF2B5EF4-FFF2-40B4-BE49-F238E27FC236}">
                <a16:creationId xmlns:a16="http://schemas.microsoft.com/office/drawing/2014/main" id="{4E24184C-3E63-9D40-AFB1-C2C59B96B77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488"/>
    </mc:Choice>
    <mc:Fallback xmlns="">
      <p:transition spd="slow" advTm="48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Exploratory Study</a:t>
            </a:r>
            <a:endParaRPr dirty="0">
              <a:latin typeface="+mj-lt"/>
            </a:endParaRPr>
          </a:p>
        </p:txBody>
      </p:sp>
      <p:pic>
        <p:nvPicPr>
          <p:cNvPr id="110" name="Google Shape;110;p19"/>
          <p:cNvPicPr preferRelativeResize="0"/>
          <p:nvPr/>
        </p:nvPicPr>
        <p:blipFill>
          <a:blip r:embed="rId5">
            <a:alphaModFix/>
          </a:blip>
          <a:stretch>
            <a:fillRect/>
          </a:stretch>
        </p:blipFill>
        <p:spPr>
          <a:xfrm>
            <a:off x="92850" y="1431369"/>
            <a:ext cx="4583349" cy="2544831"/>
          </a:xfrm>
          <a:prstGeom prst="rect">
            <a:avLst/>
          </a:prstGeom>
          <a:noFill/>
          <a:ln>
            <a:noFill/>
          </a:ln>
        </p:spPr>
      </p:pic>
      <p:pic>
        <p:nvPicPr>
          <p:cNvPr id="111" name="Google Shape;111;p19"/>
          <p:cNvPicPr preferRelativeResize="0"/>
          <p:nvPr/>
        </p:nvPicPr>
        <p:blipFill>
          <a:blip r:embed="rId6">
            <a:alphaModFix/>
          </a:blip>
          <a:stretch>
            <a:fillRect/>
          </a:stretch>
        </p:blipFill>
        <p:spPr>
          <a:xfrm>
            <a:off x="4442025" y="1434350"/>
            <a:ext cx="4583350" cy="2538875"/>
          </a:xfrm>
          <a:prstGeom prst="rect">
            <a:avLst/>
          </a:prstGeom>
          <a:noFill/>
          <a:ln>
            <a:noFill/>
          </a:ln>
        </p:spPr>
      </p:pic>
      <p:pic>
        <p:nvPicPr>
          <p:cNvPr id="7" name="Audio 6">
            <a:hlinkClick r:id="" action="ppaction://media"/>
            <a:extLst>
              <a:ext uri="{FF2B5EF4-FFF2-40B4-BE49-F238E27FC236}">
                <a16:creationId xmlns:a16="http://schemas.microsoft.com/office/drawing/2014/main" id="{B436E1B7-CE4F-7F4E-96B0-55974185A0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939"/>
    </mc:Choice>
    <mc:Fallback xmlns="">
      <p:transition spd="slow" advTm="54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Requirements</a:t>
            </a:r>
            <a:endParaRPr dirty="0">
              <a:latin typeface="+mj-lt"/>
            </a:endParaRPr>
          </a:p>
        </p:txBody>
      </p:sp>
      <p:sp>
        <p:nvSpPr>
          <p:cNvPr id="117" name="Google Shape;117;p20"/>
          <p:cNvSpPr txBox="1">
            <a:spLocks noGrp="1"/>
          </p:cNvSpPr>
          <p:nvPr>
            <p:ph type="body" idx="1"/>
          </p:nvPr>
        </p:nvSpPr>
        <p:spPr>
          <a:xfrm>
            <a:off x="129900" y="1076225"/>
            <a:ext cx="4442100" cy="39921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1800" b="1" u="sng" dirty="0">
                <a:latin typeface="+mn-lt"/>
              </a:rPr>
              <a:t>Functional Requirements</a:t>
            </a:r>
            <a:endParaRPr sz="1800" b="1" dirty="0">
              <a:latin typeface="+mn-lt"/>
            </a:endParaRPr>
          </a:p>
          <a:p>
            <a:pPr marL="0" lvl="0" indent="0" algn="l" rtl="0">
              <a:spcBef>
                <a:spcPts val="1200"/>
              </a:spcBef>
              <a:spcAft>
                <a:spcPts val="0"/>
              </a:spcAft>
              <a:buNone/>
            </a:pPr>
            <a:r>
              <a:rPr lang="en" sz="1800" b="1" dirty="0">
                <a:latin typeface="+mn-lt"/>
              </a:rPr>
              <a:t>-MH</a:t>
            </a:r>
            <a:r>
              <a:rPr lang="en" sz="1800" dirty="0">
                <a:latin typeface="+mn-lt"/>
              </a:rPr>
              <a:t> Users must be able to capture a reflection of how and when they have exercised their graduate skills in either written OR audio form.</a:t>
            </a:r>
            <a:endParaRPr sz="1800" dirty="0">
              <a:latin typeface="+mn-lt"/>
            </a:endParaRPr>
          </a:p>
          <a:p>
            <a:pPr marL="0" lvl="0" indent="0" algn="l" rtl="0">
              <a:spcBef>
                <a:spcPts val="1200"/>
              </a:spcBef>
              <a:spcAft>
                <a:spcPts val="0"/>
              </a:spcAft>
              <a:buNone/>
            </a:pPr>
            <a:r>
              <a:rPr lang="en" sz="1800" b="1" dirty="0">
                <a:latin typeface="+mn-lt"/>
              </a:rPr>
              <a:t>-SH</a:t>
            </a:r>
            <a:r>
              <a:rPr lang="en" sz="1800" dirty="0">
                <a:latin typeface="+mn-lt"/>
              </a:rPr>
              <a:t> When creating a written note, there should be help buttons that explain how the user should answer each questions, providing an example, this will give them clear instructions to allow effective reflection.</a:t>
            </a:r>
            <a:endParaRPr sz="1800" dirty="0">
              <a:latin typeface="+mn-lt"/>
            </a:endParaRPr>
          </a:p>
          <a:p>
            <a:pPr marL="0" lvl="0" indent="0" algn="l" rtl="0">
              <a:spcBef>
                <a:spcPts val="1200"/>
              </a:spcBef>
              <a:spcAft>
                <a:spcPts val="0"/>
              </a:spcAft>
              <a:buNone/>
            </a:pPr>
            <a:r>
              <a:rPr lang="en" sz="1800" b="1" dirty="0">
                <a:latin typeface="+mn-lt"/>
              </a:rPr>
              <a:t>-CH</a:t>
            </a:r>
            <a:r>
              <a:rPr lang="en" sz="1800" dirty="0">
                <a:latin typeface="+mn-lt"/>
              </a:rPr>
              <a:t> The app could implement CBT to aid reflection and provide users with a suitable framework to support their reflection.</a:t>
            </a:r>
            <a:endParaRPr sz="1800" dirty="0">
              <a:latin typeface="+mn-lt"/>
            </a:endParaRPr>
          </a:p>
          <a:p>
            <a:pPr marL="0" lvl="0" indent="0" algn="l" rtl="0">
              <a:spcBef>
                <a:spcPts val="1200"/>
              </a:spcBef>
              <a:spcAft>
                <a:spcPts val="1200"/>
              </a:spcAft>
              <a:buNone/>
            </a:pPr>
            <a:r>
              <a:rPr lang="en" sz="1800" b="1" dirty="0">
                <a:latin typeface="+mn-lt"/>
              </a:rPr>
              <a:t>-WH</a:t>
            </a:r>
            <a:r>
              <a:rPr lang="en" sz="1800" dirty="0">
                <a:latin typeface="+mn-lt"/>
              </a:rPr>
              <a:t> Users will not be able to upload reflections onto Moodle as this does not provide value for users and could potentially cause privacy issues, as users may not want to upload personal experiences on a public space.</a:t>
            </a:r>
            <a:endParaRPr dirty="0">
              <a:latin typeface="+mn-lt"/>
            </a:endParaRPr>
          </a:p>
        </p:txBody>
      </p:sp>
      <p:sp>
        <p:nvSpPr>
          <p:cNvPr id="118" name="Google Shape;118;p20"/>
          <p:cNvSpPr txBox="1">
            <a:spLocks noGrp="1"/>
          </p:cNvSpPr>
          <p:nvPr>
            <p:ph type="body" idx="2"/>
          </p:nvPr>
        </p:nvSpPr>
        <p:spPr>
          <a:xfrm>
            <a:off x="4909950" y="1039850"/>
            <a:ext cx="4027800" cy="399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dirty="0">
                <a:latin typeface="+mn-lt"/>
              </a:rPr>
              <a:t>Non-functional Requirements</a:t>
            </a:r>
            <a:endParaRPr b="1" u="sng" dirty="0">
              <a:latin typeface="+mn-lt"/>
            </a:endParaRPr>
          </a:p>
          <a:p>
            <a:pPr marL="0" lvl="0" indent="0" algn="l" rtl="0">
              <a:spcBef>
                <a:spcPts val="1200"/>
              </a:spcBef>
              <a:spcAft>
                <a:spcPts val="0"/>
              </a:spcAft>
              <a:buNone/>
            </a:pPr>
            <a:r>
              <a:rPr lang="en" b="1" dirty="0">
                <a:latin typeface="+mn-lt"/>
              </a:rPr>
              <a:t>-MH</a:t>
            </a:r>
            <a:r>
              <a:rPr lang="en" dirty="0">
                <a:latin typeface="+mn-lt"/>
              </a:rPr>
              <a:t> Must be intuitive and easy to use. An app that is easier for new users is more likely to encourage interest in it.</a:t>
            </a:r>
            <a:endParaRPr dirty="0">
              <a:latin typeface="+mn-lt"/>
            </a:endParaRPr>
          </a:p>
          <a:p>
            <a:pPr marL="0" lvl="0" indent="0" algn="l" rtl="0">
              <a:spcBef>
                <a:spcPts val="1200"/>
              </a:spcBef>
              <a:spcAft>
                <a:spcPts val="1200"/>
              </a:spcAft>
              <a:buNone/>
            </a:pPr>
            <a:r>
              <a:rPr lang="en" b="1" dirty="0">
                <a:latin typeface="+mn-lt"/>
              </a:rPr>
              <a:t>-SH</a:t>
            </a:r>
            <a:r>
              <a:rPr lang="en" dirty="0">
                <a:latin typeface="+mn-lt"/>
              </a:rPr>
              <a:t> Users should be able to create quick reflections.</a:t>
            </a:r>
            <a:endParaRPr dirty="0">
              <a:latin typeface="+mn-lt"/>
            </a:endParaRPr>
          </a:p>
        </p:txBody>
      </p:sp>
      <p:pic>
        <p:nvPicPr>
          <p:cNvPr id="3" name="Audio 2">
            <a:hlinkClick r:id="" action="ppaction://media"/>
            <a:extLst>
              <a:ext uri="{FF2B5EF4-FFF2-40B4-BE49-F238E27FC236}">
                <a16:creationId xmlns:a16="http://schemas.microsoft.com/office/drawing/2014/main" id="{D4CDFDCD-BF10-7E4B-A156-6222E2686E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860"/>
    </mc:Choice>
    <mc:Fallback xmlns="">
      <p:transition spd="slow" advTm="26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j-lt"/>
              </a:rPr>
              <a:t>Design</a:t>
            </a:r>
            <a:endParaRPr dirty="0">
              <a:latin typeface="+mj-lt"/>
            </a:endParaRPr>
          </a:p>
        </p:txBody>
      </p:sp>
      <p:sp>
        <p:nvSpPr>
          <p:cNvPr id="124" name="Google Shape;124;p21"/>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mn-lt"/>
              </a:rPr>
              <a:t>Designed to encourage reflection through:</a:t>
            </a:r>
            <a:endParaRPr dirty="0">
              <a:latin typeface="+mn-lt"/>
            </a:endParaRPr>
          </a:p>
          <a:p>
            <a:pPr marL="457200" lvl="0" indent="-342900" algn="l" rtl="0">
              <a:spcBef>
                <a:spcPts val="1200"/>
              </a:spcBef>
              <a:spcAft>
                <a:spcPts val="0"/>
              </a:spcAft>
              <a:buSzPts val="1800"/>
              <a:buChar char="-"/>
            </a:pPr>
            <a:r>
              <a:rPr lang="en" dirty="0">
                <a:latin typeface="+mn-lt"/>
              </a:rPr>
              <a:t>Written notes</a:t>
            </a:r>
            <a:endParaRPr dirty="0">
              <a:latin typeface="+mn-lt"/>
            </a:endParaRPr>
          </a:p>
          <a:p>
            <a:pPr marL="457200" lvl="0" indent="-342900" algn="l" rtl="0">
              <a:spcBef>
                <a:spcPts val="0"/>
              </a:spcBef>
              <a:spcAft>
                <a:spcPts val="0"/>
              </a:spcAft>
              <a:buSzPts val="1800"/>
              <a:buChar char="-"/>
            </a:pPr>
            <a:r>
              <a:rPr lang="en" dirty="0">
                <a:latin typeface="+mn-lt"/>
              </a:rPr>
              <a:t>Recorded notes</a:t>
            </a:r>
            <a:endParaRPr dirty="0">
              <a:latin typeface="+mn-lt"/>
            </a:endParaRPr>
          </a:p>
          <a:p>
            <a:pPr marL="457200" lvl="0" indent="-342900" algn="l" rtl="0">
              <a:spcBef>
                <a:spcPts val="0"/>
              </a:spcBef>
              <a:spcAft>
                <a:spcPts val="0"/>
              </a:spcAft>
              <a:buSzPts val="1800"/>
              <a:buChar char="-"/>
            </a:pPr>
            <a:r>
              <a:rPr lang="en" dirty="0">
                <a:latin typeface="+mn-lt"/>
              </a:rPr>
              <a:t>Statistics</a:t>
            </a:r>
            <a:endParaRPr dirty="0">
              <a:latin typeface="+mn-lt"/>
            </a:endParaRPr>
          </a:p>
          <a:p>
            <a:pPr marL="457200" lvl="0" indent="-342900" algn="l" rtl="0">
              <a:spcBef>
                <a:spcPts val="0"/>
              </a:spcBef>
              <a:spcAft>
                <a:spcPts val="0"/>
              </a:spcAft>
              <a:buSzPts val="1800"/>
              <a:buChar char="-"/>
            </a:pPr>
            <a:r>
              <a:rPr lang="en" dirty="0">
                <a:latin typeface="+mn-lt"/>
              </a:rPr>
              <a:t>Additional assistance features</a:t>
            </a:r>
            <a:endParaRPr dirty="0">
              <a:latin typeface="+mn-lt"/>
            </a:endParaRPr>
          </a:p>
        </p:txBody>
      </p:sp>
      <p:pic>
        <p:nvPicPr>
          <p:cNvPr id="125" name="Google Shape;125;p21"/>
          <p:cNvPicPr preferRelativeResize="0"/>
          <p:nvPr/>
        </p:nvPicPr>
        <p:blipFill>
          <a:blip r:embed="rId5">
            <a:alphaModFix/>
          </a:blip>
          <a:stretch>
            <a:fillRect/>
          </a:stretch>
        </p:blipFill>
        <p:spPr>
          <a:xfrm>
            <a:off x="5074750" y="0"/>
            <a:ext cx="3853202" cy="2568191"/>
          </a:xfrm>
          <a:prstGeom prst="rect">
            <a:avLst/>
          </a:prstGeom>
          <a:noFill/>
          <a:ln>
            <a:noFill/>
          </a:ln>
        </p:spPr>
      </p:pic>
      <p:pic>
        <p:nvPicPr>
          <p:cNvPr id="126" name="Google Shape;126;p21"/>
          <p:cNvPicPr preferRelativeResize="0"/>
          <p:nvPr/>
        </p:nvPicPr>
        <p:blipFill>
          <a:blip r:embed="rId6">
            <a:alphaModFix/>
          </a:blip>
          <a:stretch>
            <a:fillRect/>
          </a:stretch>
        </p:blipFill>
        <p:spPr>
          <a:xfrm>
            <a:off x="5074750" y="2571750"/>
            <a:ext cx="3853198" cy="2432726"/>
          </a:xfrm>
          <a:prstGeom prst="rect">
            <a:avLst/>
          </a:prstGeom>
          <a:noFill/>
          <a:ln>
            <a:noFill/>
          </a:ln>
        </p:spPr>
      </p:pic>
      <p:pic>
        <p:nvPicPr>
          <p:cNvPr id="3" name="Audio 2">
            <a:hlinkClick r:id="" action="ppaction://media"/>
            <a:extLst>
              <a:ext uri="{FF2B5EF4-FFF2-40B4-BE49-F238E27FC236}">
                <a16:creationId xmlns:a16="http://schemas.microsoft.com/office/drawing/2014/main" id="{F0221281-40C2-FF4C-A35B-38D4F285AF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837"/>
    </mc:Choice>
    <mc:Fallback xmlns="">
      <p:transition spd="slow" advTm="40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TotalTime>
  <Words>2742</Words>
  <Application>Microsoft Macintosh PowerPoint</Application>
  <PresentationFormat>On-screen Show (16:9)</PresentationFormat>
  <Paragraphs>180</Paragraphs>
  <Slides>14</Slides>
  <Notes>14</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PT Sans Narrow</vt:lpstr>
      <vt:lpstr>Open Sans</vt:lpstr>
      <vt:lpstr>Tropic</vt:lpstr>
      <vt:lpstr>Level 4 Project Presentation</vt:lpstr>
      <vt:lpstr>Project Aims</vt:lpstr>
      <vt:lpstr>Graduate Attributes</vt:lpstr>
      <vt:lpstr>Reflection</vt:lpstr>
      <vt:lpstr>Cognitive Behavioural Therapy (CBT) </vt:lpstr>
      <vt:lpstr>Research Survey</vt:lpstr>
      <vt:lpstr>Exploratory Study</vt:lpstr>
      <vt:lpstr>Requirements</vt:lpstr>
      <vt:lpstr>Design</vt:lpstr>
      <vt:lpstr>Implementation</vt:lpstr>
      <vt:lpstr>Implementation</vt:lpstr>
      <vt:lpstr>Implementation</vt:lpstr>
      <vt:lpstr>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4 Project Presentation</dc:title>
  <cp:lastModifiedBy>Gemma McDonald (student)</cp:lastModifiedBy>
  <cp:revision>16</cp:revision>
  <dcterms:modified xsi:type="dcterms:W3CDTF">2021-04-06T10:08:52Z</dcterms:modified>
</cp:coreProperties>
</file>